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350" r:id="rId2"/>
    <p:sldId id="391" r:id="rId3"/>
    <p:sldId id="392" r:id="rId4"/>
    <p:sldId id="417" r:id="rId5"/>
    <p:sldId id="418" r:id="rId6"/>
    <p:sldId id="419" r:id="rId7"/>
    <p:sldId id="420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6" r:id="rId21"/>
    <p:sldId id="405" r:id="rId22"/>
    <p:sldId id="407" r:id="rId23"/>
    <p:sldId id="412" r:id="rId24"/>
    <p:sldId id="408" r:id="rId25"/>
    <p:sldId id="409" r:id="rId26"/>
    <p:sldId id="410" r:id="rId27"/>
    <p:sldId id="411" r:id="rId28"/>
    <p:sldId id="413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6" r:id="rId43"/>
    <p:sldId id="435" r:id="rId44"/>
    <p:sldId id="437" r:id="rId45"/>
    <p:sldId id="438" r:id="rId46"/>
    <p:sldId id="446" r:id="rId47"/>
    <p:sldId id="439" r:id="rId48"/>
    <p:sldId id="447" r:id="rId49"/>
    <p:sldId id="440" r:id="rId50"/>
    <p:sldId id="441" r:id="rId51"/>
    <p:sldId id="442" r:id="rId52"/>
    <p:sldId id="443" r:id="rId53"/>
    <p:sldId id="444" r:id="rId54"/>
    <p:sldId id="445" r:id="rId55"/>
  </p:sldIdLst>
  <p:sldSz cx="18288000" cy="10287000"/>
  <p:notesSz cx="6858000" cy="9144000"/>
  <p:embeddedFontLst>
    <p:embeddedFont>
      <p:font typeface="Big Shoulders Display Bold" panose="020B0604020202020204" charset="0"/>
      <p:regular r:id="rId57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Pimentel" initials="FP" lastIdx="8" clrIdx="0">
    <p:extLst>
      <p:ext uri="{19B8F6BF-5375-455C-9EA6-DF929625EA0E}">
        <p15:presenceInfo xmlns:p15="http://schemas.microsoft.com/office/powerpoint/2012/main" userId="5541f771e94123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920"/>
    <a:srgbClr val="072D4D"/>
    <a:srgbClr val="11538A"/>
    <a:srgbClr val="FFFFFF"/>
    <a:srgbClr val="242424"/>
    <a:srgbClr val="F2F2F2"/>
    <a:srgbClr val="00A13D"/>
    <a:srgbClr val="0000FF"/>
    <a:srgbClr val="003C14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 autoAdjust="0"/>
    <p:restoredTop sz="89286" autoAdjust="0"/>
  </p:normalViewPr>
  <p:slideViewPr>
    <p:cSldViewPr>
      <p:cViewPr varScale="1">
        <p:scale>
          <a:sx n="66" d="100"/>
          <a:sy n="66" d="100"/>
        </p:scale>
        <p:origin x="1146" y="90"/>
      </p:cViewPr>
      <p:guideLst>
        <p:guide orient="horz" pos="2280"/>
        <p:guide pos="2880"/>
      </p:guideLst>
    </p:cSldViewPr>
  </p:slideViewPr>
  <p:outlineViewPr>
    <p:cViewPr>
      <p:scale>
        <a:sx n="33" d="100"/>
        <a:sy n="33" d="100"/>
      </p:scale>
      <p:origin x="0" y="-5544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06AB7-22F7-4FE9-97DA-D7277530E6A8}" type="datetimeFigureOut">
              <a:rPr lang="pt-BR" smtClean="0"/>
              <a:t>30/06/2022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F896-9269-4A84-AA55-52043446AA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05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61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360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24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462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096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962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552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553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047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270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90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547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837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216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291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723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037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597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152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541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937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46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10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697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182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125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064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747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888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599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293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305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08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758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750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78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762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353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3661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018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296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642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32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6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5224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737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227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065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22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201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329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31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17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BF896-9269-4A84-AA55-52043446AA9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62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3ABBBBD-A35F-599B-A7F8-EE405BBD09F6}"/>
              </a:ext>
            </a:extLst>
          </p:cNvPr>
          <p:cNvGrpSpPr/>
          <p:nvPr/>
        </p:nvGrpSpPr>
        <p:grpSpPr>
          <a:xfrm>
            <a:off x="3883661" y="3559324"/>
            <a:ext cx="10520678" cy="5844117"/>
            <a:chOff x="3108080" y="3343300"/>
            <a:chExt cx="10520678" cy="5844117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00A2ACE-9214-67CC-BD6B-DC6B17359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BC09CA3-C16D-8484-402F-E344D7AF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2072" y="3343300"/>
              <a:ext cx="3836686" cy="5844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7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Sendo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as 2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: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683F1B6F-B438-CEDC-3B6E-C356A9CE6D17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3632938"/>
          <a:ext cx="9577065" cy="22657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92355">
                  <a:extLst>
                    <a:ext uri="{9D8B030D-6E8A-4147-A177-3AD203B41FA5}">
                      <a16:colId xmlns:a16="http://schemas.microsoft.com/office/drawing/2014/main" val="2425978706"/>
                    </a:ext>
                  </a:extLst>
                </a:gridCol>
                <a:gridCol w="3192355">
                  <a:extLst>
                    <a:ext uri="{9D8B030D-6E8A-4147-A177-3AD203B41FA5}">
                      <a16:colId xmlns:a16="http://schemas.microsoft.com/office/drawing/2014/main" val="462170736"/>
                    </a:ext>
                  </a:extLst>
                </a:gridCol>
                <a:gridCol w="3192355">
                  <a:extLst>
                    <a:ext uri="{9D8B030D-6E8A-4147-A177-3AD203B41FA5}">
                      <a16:colId xmlns:a16="http://schemas.microsoft.com/office/drawing/2014/main" val="2661620370"/>
                    </a:ext>
                  </a:extLst>
                </a:gridCol>
              </a:tblGrid>
              <a:tr h="755243">
                <a:tc>
                  <a:txBody>
                    <a:bodyPr/>
                    <a:lstStyle/>
                    <a:p>
                      <a:pPr algn="ctr"/>
                      <a:endParaRPr lang="pt-BR" sz="3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Empresa 1</a:t>
                      </a: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Empresa 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6673"/>
                  </a:ext>
                </a:extLst>
              </a:tr>
              <a:tr h="75524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Média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617845"/>
                  </a:ext>
                </a:extLst>
              </a:tr>
              <a:tr h="75524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Mediana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708067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267127-EAF3-2D89-76A4-670CA85DB889}"/>
              </a:ext>
            </a:extLst>
          </p:cNvPr>
          <p:cNvSpPr txBox="1"/>
          <p:nvPr/>
        </p:nvSpPr>
        <p:spPr>
          <a:xfrm>
            <a:off x="685800" y="6367636"/>
            <a:ext cx="16561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C00000"/>
                </a:solidFill>
              </a:rPr>
              <a:t>Quais outras medidas eu posso usar para saber mais sobre essa base?</a:t>
            </a:r>
          </a:p>
        </p:txBody>
      </p:sp>
    </p:spTree>
    <p:extLst>
      <p:ext uri="{BB962C8B-B14F-4D97-AF65-F5344CB8AC3E}">
        <p14:creationId xmlns:p14="http://schemas.microsoft.com/office/powerpoint/2010/main" val="339815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Sendo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as 2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: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683F1B6F-B438-CEDC-3B6E-C356A9CE6D17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3632938"/>
          <a:ext cx="9577065" cy="22657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92355">
                  <a:extLst>
                    <a:ext uri="{9D8B030D-6E8A-4147-A177-3AD203B41FA5}">
                      <a16:colId xmlns:a16="http://schemas.microsoft.com/office/drawing/2014/main" val="2425978706"/>
                    </a:ext>
                  </a:extLst>
                </a:gridCol>
                <a:gridCol w="3192355">
                  <a:extLst>
                    <a:ext uri="{9D8B030D-6E8A-4147-A177-3AD203B41FA5}">
                      <a16:colId xmlns:a16="http://schemas.microsoft.com/office/drawing/2014/main" val="462170736"/>
                    </a:ext>
                  </a:extLst>
                </a:gridCol>
                <a:gridCol w="3192355">
                  <a:extLst>
                    <a:ext uri="{9D8B030D-6E8A-4147-A177-3AD203B41FA5}">
                      <a16:colId xmlns:a16="http://schemas.microsoft.com/office/drawing/2014/main" val="2661620370"/>
                    </a:ext>
                  </a:extLst>
                </a:gridCol>
              </a:tblGrid>
              <a:tr h="755243">
                <a:tc>
                  <a:txBody>
                    <a:bodyPr/>
                    <a:lstStyle/>
                    <a:p>
                      <a:pPr algn="ctr"/>
                      <a:endParaRPr lang="pt-BR" sz="3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Empresa 1</a:t>
                      </a: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Empresa 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6673"/>
                  </a:ext>
                </a:extLst>
              </a:tr>
              <a:tr h="75524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Média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617845"/>
                  </a:ext>
                </a:extLst>
              </a:tr>
              <a:tr h="75524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Mediana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708067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267127-EAF3-2D89-76A4-670CA85DB889}"/>
              </a:ext>
            </a:extLst>
          </p:cNvPr>
          <p:cNvSpPr txBox="1"/>
          <p:nvPr/>
        </p:nvSpPr>
        <p:spPr>
          <a:xfrm>
            <a:off x="685800" y="6367636"/>
            <a:ext cx="165618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C00000"/>
                </a:solidFill>
              </a:rPr>
              <a:t>Quais outras medidas eu posso usar para saber mais sobre essa base?</a:t>
            </a:r>
          </a:p>
          <a:p>
            <a:r>
              <a:rPr lang="pt-BR" sz="4800" b="1" dirty="0">
                <a:solidFill>
                  <a:srgbClr val="C00000"/>
                </a:solidFill>
              </a:rPr>
              <a:t>		</a:t>
            </a:r>
          </a:p>
          <a:p>
            <a:r>
              <a:rPr lang="pt-BR" sz="4800" b="1" dirty="0">
                <a:solidFill>
                  <a:srgbClr val="C00000"/>
                </a:solidFill>
              </a:rPr>
              <a:t>		</a:t>
            </a:r>
            <a:r>
              <a:rPr lang="pt-BR" sz="5400" b="1" dirty="0">
                <a:solidFill>
                  <a:srgbClr val="11538A"/>
                </a:solidFill>
              </a:rPr>
              <a:t>AS MEDIDAS DE DISPERSÃO</a:t>
            </a:r>
            <a:endParaRPr lang="pt-BR" sz="4800" b="1" dirty="0">
              <a:solidFill>
                <a:srgbClr val="1153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Relembrando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histograma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para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os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dados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mostrados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: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E0D029-D707-68EC-97A9-7CFF376B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847356"/>
            <a:ext cx="3357073" cy="4824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riângulo 9">
            <a:extLst>
              <a:ext uri="{FF2B5EF4-FFF2-40B4-BE49-F238E27FC236}">
                <a16:creationId xmlns:a16="http://schemas.microsoft.com/office/drawing/2014/main" id="{2B152320-A311-99C3-36D4-347AE9C7C8DB}"/>
              </a:ext>
            </a:extLst>
          </p:cNvPr>
          <p:cNvSpPr/>
          <p:nvPr/>
        </p:nvSpPr>
        <p:spPr>
          <a:xfrm rot="5400000">
            <a:off x="4109242" y="6087198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E976ED5-A09E-DAE4-675D-29333A4AF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633" y="3238610"/>
            <a:ext cx="5481786" cy="4093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6C8F3E-F3E0-490F-205F-A68143BD4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002" y="4126156"/>
            <a:ext cx="5616624" cy="5850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85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3FE97B-7004-07AC-4402-C669B0C7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1"/>
          <a:stretch/>
        </p:blipFill>
        <p:spPr>
          <a:xfrm>
            <a:off x="3017210" y="3627198"/>
            <a:ext cx="12247469" cy="55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3D57-DBF0-D5B1-D56D-C74ABAA1CAEA}"/>
              </a:ext>
            </a:extLst>
          </p:cNvPr>
          <p:cNvSpPr txBox="1"/>
          <p:nvPr/>
        </p:nvSpPr>
        <p:spPr>
          <a:xfrm>
            <a:off x="6001843" y="3919364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</a:rPr>
              <a:t>média = mediana</a:t>
            </a:r>
          </a:p>
        </p:txBody>
      </p:sp>
    </p:spTree>
    <p:extLst>
      <p:ext uri="{BB962C8B-B14F-4D97-AF65-F5344CB8AC3E}">
        <p14:creationId xmlns:p14="http://schemas.microsoft.com/office/powerpoint/2010/main" val="948479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3FE97B-7004-07AC-4402-C669B0C7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017211" y="3627198"/>
            <a:ext cx="6126790" cy="55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3D57-DBF0-D5B1-D56D-C74ABAA1CAEA}"/>
              </a:ext>
            </a:extLst>
          </p:cNvPr>
          <p:cNvSpPr txBox="1"/>
          <p:nvPr/>
        </p:nvSpPr>
        <p:spPr>
          <a:xfrm>
            <a:off x="6001843" y="3919364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</a:rPr>
              <a:t>média = mediana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3406BA8-7C28-36DA-C880-E5337EB1F004}"/>
              </a:ext>
            </a:extLst>
          </p:cNvPr>
          <p:cNvSpPr txBox="1"/>
          <p:nvPr/>
        </p:nvSpPr>
        <p:spPr>
          <a:xfrm>
            <a:off x="9410654" y="3627198"/>
            <a:ext cx="738097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Verificando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quanto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dados se </a:t>
            </a:r>
            <a:r>
              <a:rPr lang="en-US" sz="3200" spc="77" dirty="0" err="1">
                <a:solidFill>
                  <a:srgbClr val="F39920"/>
                </a:solidFill>
                <a:highlight>
                  <a:srgbClr val="072D4D"/>
                </a:highlight>
                <a:latin typeface="Lato"/>
              </a:rPr>
              <a:t>dispersam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,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ou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seja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, o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quanto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eles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estão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“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espalhados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”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em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relação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ao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centro</a:t>
            </a:r>
            <a:endParaRPr lang="en-US" sz="3200" spc="77" dirty="0">
              <a:solidFill>
                <a:srgbClr val="002060"/>
              </a:solidFill>
              <a:latin typeface="Lato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1883D5FD-2A04-077D-983D-11DD16E00D5F}"/>
              </a:ext>
            </a:extLst>
          </p:cNvPr>
          <p:cNvSpPr txBox="1"/>
          <p:nvPr/>
        </p:nvSpPr>
        <p:spPr>
          <a:xfrm>
            <a:off x="11483932" y="5470261"/>
            <a:ext cx="655272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Tornar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análise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da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minha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amostra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mais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confiável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,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mostrando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quão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consistente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estão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os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dados</a:t>
            </a:r>
            <a:endParaRPr lang="en-US" sz="3200" spc="77" dirty="0">
              <a:solidFill>
                <a:srgbClr val="002060"/>
              </a:solidFill>
              <a:latin typeface="Lato"/>
            </a:endParaRPr>
          </a:p>
        </p:txBody>
      </p:sp>
      <p:cxnSp>
        <p:nvCxnSpPr>
          <p:cNvPr id="20" name="Conector em Curva 19">
            <a:extLst>
              <a:ext uri="{FF2B5EF4-FFF2-40B4-BE49-F238E27FC236}">
                <a16:creationId xmlns:a16="http://schemas.microsoft.com/office/drawing/2014/main" id="{FB8D8C7E-FA09-0C4D-ED02-40D49B5866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70481" y="5099857"/>
            <a:ext cx="990699" cy="1227436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7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3FE97B-7004-07AC-4402-C669B0C7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017211" y="3627198"/>
            <a:ext cx="6126790" cy="55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3D57-DBF0-D5B1-D56D-C74ABAA1CAEA}"/>
              </a:ext>
            </a:extLst>
          </p:cNvPr>
          <p:cNvSpPr txBox="1"/>
          <p:nvPr/>
        </p:nvSpPr>
        <p:spPr>
          <a:xfrm>
            <a:off x="6001843" y="3919364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</a:rPr>
              <a:t>média = mediana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C575DDD-1DFC-1FA7-8E62-056DD334AAA5}"/>
              </a:ext>
            </a:extLst>
          </p:cNvPr>
          <p:cNvCxnSpPr>
            <a:cxnSpLocks/>
          </p:cNvCxnSpPr>
          <p:nvPr/>
        </p:nvCxnSpPr>
        <p:spPr>
          <a:xfrm>
            <a:off x="4247456" y="9287876"/>
            <a:ext cx="0" cy="46413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5ED4B9A-285F-B66E-5164-FDDC9F0F7428}"/>
              </a:ext>
            </a:extLst>
          </p:cNvPr>
          <p:cNvCxnSpPr>
            <a:cxnSpLocks/>
          </p:cNvCxnSpPr>
          <p:nvPr/>
        </p:nvCxnSpPr>
        <p:spPr>
          <a:xfrm>
            <a:off x="7847856" y="9287876"/>
            <a:ext cx="0" cy="46413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8C8F813-3459-E124-7FB1-76E23118D439}"/>
              </a:ext>
            </a:extLst>
          </p:cNvPr>
          <p:cNvCxnSpPr/>
          <p:nvPr/>
        </p:nvCxnSpPr>
        <p:spPr>
          <a:xfrm>
            <a:off x="4247456" y="9504724"/>
            <a:ext cx="36004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AF51925-7C22-7011-2F22-4B378CACCEBF}"/>
              </a:ext>
            </a:extLst>
          </p:cNvPr>
          <p:cNvSpPr txBox="1"/>
          <p:nvPr/>
        </p:nvSpPr>
        <p:spPr>
          <a:xfrm>
            <a:off x="5492729" y="9536568"/>
            <a:ext cx="10182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RANGE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DF3E88A5-7E6C-776E-02F0-94E3B3745537}"/>
              </a:ext>
            </a:extLst>
          </p:cNvPr>
          <p:cNvSpPr txBox="1"/>
          <p:nvPr/>
        </p:nvSpPr>
        <p:spPr>
          <a:xfrm>
            <a:off x="9410654" y="3627198"/>
            <a:ext cx="738097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RANGE (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ou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amplitude):</a:t>
            </a:r>
          </a:p>
          <a:p>
            <a:endParaRPr lang="en-US" sz="3200" spc="77" dirty="0">
              <a:solidFill>
                <a:srgbClr val="072D4D"/>
              </a:solidFill>
              <a:latin typeface="Lato"/>
            </a:endParaRPr>
          </a:p>
          <a:p>
            <a:pPr algn="ctr"/>
            <a:r>
              <a:rPr lang="en-US" sz="3200" spc="77" dirty="0">
                <a:solidFill>
                  <a:srgbClr val="072D4D"/>
                </a:solidFill>
                <a:latin typeface="Lato"/>
              </a:rPr>
              <a:t>R = max - min</a:t>
            </a:r>
            <a:endParaRPr lang="en-US" sz="3200" spc="77" dirty="0">
              <a:solidFill>
                <a:srgbClr val="002060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774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3FE97B-7004-07AC-4402-C669B0C7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017211" y="3627198"/>
            <a:ext cx="6126790" cy="55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3D57-DBF0-D5B1-D56D-C74ABAA1CAEA}"/>
              </a:ext>
            </a:extLst>
          </p:cNvPr>
          <p:cNvSpPr txBox="1"/>
          <p:nvPr/>
        </p:nvSpPr>
        <p:spPr>
          <a:xfrm>
            <a:off x="6001843" y="3919364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</a:rPr>
              <a:t>média = mediana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C575DDD-1DFC-1FA7-8E62-056DD334AAA5}"/>
              </a:ext>
            </a:extLst>
          </p:cNvPr>
          <p:cNvCxnSpPr>
            <a:cxnSpLocks/>
          </p:cNvCxnSpPr>
          <p:nvPr/>
        </p:nvCxnSpPr>
        <p:spPr>
          <a:xfrm>
            <a:off x="4247456" y="9287876"/>
            <a:ext cx="0" cy="46413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5ED4B9A-285F-B66E-5164-FDDC9F0F7428}"/>
              </a:ext>
            </a:extLst>
          </p:cNvPr>
          <p:cNvCxnSpPr>
            <a:cxnSpLocks/>
          </p:cNvCxnSpPr>
          <p:nvPr/>
        </p:nvCxnSpPr>
        <p:spPr>
          <a:xfrm>
            <a:off x="7847856" y="9287876"/>
            <a:ext cx="0" cy="46413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8C8F813-3459-E124-7FB1-76E23118D439}"/>
              </a:ext>
            </a:extLst>
          </p:cNvPr>
          <p:cNvCxnSpPr/>
          <p:nvPr/>
        </p:nvCxnSpPr>
        <p:spPr>
          <a:xfrm>
            <a:off x="4247456" y="9504724"/>
            <a:ext cx="36004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AF51925-7C22-7011-2F22-4B378CACCEBF}"/>
              </a:ext>
            </a:extLst>
          </p:cNvPr>
          <p:cNvSpPr txBox="1"/>
          <p:nvPr/>
        </p:nvSpPr>
        <p:spPr>
          <a:xfrm>
            <a:off x="5492729" y="9536568"/>
            <a:ext cx="10182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RANGE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DF3E88A5-7E6C-776E-02F0-94E3B3745537}"/>
              </a:ext>
            </a:extLst>
          </p:cNvPr>
          <p:cNvSpPr txBox="1"/>
          <p:nvPr/>
        </p:nvSpPr>
        <p:spPr>
          <a:xfrm>
            <a:off x="9410654" y="3627198"/>
            <a:ext cx="738097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RANGE (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ou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amplitude):</a:t>
            </a:r>
          </a:p>
          <a:p>
            <a:endParaRPr lang="en-US" sz="3200" spc="77" dirty="0">
              <a:solidFill>
                <a:srgbClr val="072D4D"/>
              </a:solidFill>
              <a:latin typeface="Lato"/>
            </a:endParaRPr>
          </a:p>
          <a:p>
            <a:pPr algn="ctr"/>
            <a:r>
              <a:rPr lang="en-US" sz="3200" spc="77" dirty="0">
                <a:solidFill>
                  <a:srgbClr val="072D4D"/>
                </a:solidFill>
                <a:latin typeface="Lato"/>
              </a:rPr>
              <a:t>R = max - min</a:t>
            </a:r>
            <a:endParaRPr lang="en-US" sz="3200" spc="77" dirty="0">
              <a:solidFill>
                <a:srgbClr val="002060"/>
              </a:solidFill>
              <a:latin typeface="La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62AFF9-1C21-FE0F-CCA7-04EA85E8F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4816" y="5368427"/>
            <a:ext cx="5832648" cy="34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19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3FE97B-7004-07AC-4402-C669B0C7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017211" y="3627198"/>
            <a:ext cx="6126790" cy="55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3D57-DBF0-D5B1-D56D-C74ABAA1CAEA}"/>
              </a:ext>
            </a:extLst>
          </p:cNvPr>
          <p:cNvSpPr txBox="1"/>
          <p:nvPr/>
        </p:nvSpPr>
        <p:spPr>
          <a:xfrm>
            <a:off x="6001843" y="3919364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</a:rPr>
              <a:t>média = mediana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C575DDD-1DFC-1FA7-8E62-056DD334AAA5}"/>
              </a:ext>
            </a:extLst>
          </p:cNvPr>
          <p:cNvCxnSpPr>
            <a:cxnSpLocks/>
          </p:cNvCxnSpPr>
          <p:nvPr/>
        </p:nvCxnSpPr>
        <p:spPr>
          <a:xfrm>
            <a:off x="4247456" y="9287876"/>
            <a:ext cx="0" cy="46413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5ED4B9A-285F-B66E-5164-FDDC9F0F7428}"/>
              </a:ext>
            </a:extLst>
          </p:cNvPr>
          <p:cNvCxnSpPr>
            <a:cxnSpLocks/>
          </p:cNvCxnSpPr>
          <p:nvPr/>
        </p:nvCxnSpPr>
        <p:spPr>
          <a:xfrm>
            <a:off x="7847856" y="9287876"/>
            <a:ext cx="0" cy="46413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8C8F813-3459-E124-7FB1-76E23118D439}"/>
              </a:ext>
            </a:extLst>
          </p:cNvPr>
          <p:cNvCxnSpPr/>
          <p:nvPr/>
        </p:nvCxnSpPr>
        <p:spPr>
          <a:xfrm>
            <a:off x="4247456" y="9504724"/>
            <a:ext cx="36004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AF51925-7C22-7011-2F22-4B378CACCEBF}"/>
              </a:ext>
            </a:extLst>
          </p:cNvPr>
          <p:cNvSpPr txBox="1"/>
          <p:nvPr/>
        </p:nvSpPr>
        <p:spPr>
          <a:xfrm>
            <a:off x="5492729" y="9536568"/>
            <a:ext cx="10182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RANGE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DF3E88A5-7E6C-776E-02F0-94E3B3745537}"/>
              </a:ext>
            </a:extLst>
          </p:cNvPr>
          <p:cNvSpPr txBox="1"/>
          <p:nvPr/>
        </p:nvSpPr>
        <p:spPr>
          <a:xfrm>
            <a:off x="9410654" y="3627198"/>
            <a:ext cx="738097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RANGE (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ou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amplitude):</a:t>
            </a:r>
          </a:p>
          <a:p>
            <a:endParaRPr lang="en-US" sz="3200" spc="77" dirty="0">
              <a:solidFill>
                <a:srgbClr val="072D4D"/>
              </a:solidFill>
              <a:latin typeface="Lato"/>
            </a:endParaRPr>
          </a:p>
          <a:p>
            <a:pPr algn="ctr"/>
            <a:r>
              <a:rPr lang="en-US" sz="3200" spc="77" dirty="0">
                <a:solidFill>
                  <a:srgbClr val="072D4D"/>
                </a:solidFill>
                <a:latin typeface="Lato"/>
              </a:rPr>
              <a:t>R = max - min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E49970A-3993-A347-CD21-8832910BD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4816" y="5368427"/>
            <a:ext cx="5832648" cy="342949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06B7CEF-003D-300B-00D7-8A3591670974}"/>
              </a:ext>
            </a:extLst>
          </p:cNvPr>
          <p:cNvSpPr txBox="1"/>
          <p:nvPr/>
        </p:nvSpPr>
        <p:spPr>
          <a:xfrm>
            <a:off x="9734638" y="6583660"/>
            <a:ext cx="6733004" cy="144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600" spc="77" dirty="0">
                <a:solidFill>
                  <a:srgbClr val="C00000"/>
                </a:solidFill>
                <a:latin typeface="Lato"/>
              </a:rPr>
              <a:t>O RANGE </a:t>
            </a:r>
            <a:r>
              <a:rPr lang="en-US" sz="3600" spc="77" dirty="0" err="1">
                <a:solidFill>
                  <a:srgbClr val="C00000"/>
                </a:solidFill>
                <a:latin typeface="Lato"/>
              </a:rPr>
              <a:t>É</a:t>
            </a:r>
            <a:r>
              <a:rPr lang="en-US" sz="3600" spc="77" dirty="0">
                <a:solidFill>
                  <a:srgbClr val="C00000"/>
                </a:solidFill>
                <a:latin typeface="Lato"/>
              </a:rPr>
              <a:t> MUITO SENSÍVEL A OUTLIERS!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5321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3FE97B-7004-07AC-4402-C669B0C7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017211" y="3627198"/>
            <a:ext cx="6126790" cy="55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3D57-DBF0-D5B1-D56D-C74ABAA1CAEA}"/>
              </a:ext>
            </a:extLst>
          </p:cNvPr>
          <p:cNvSpPr txBox="1"/>
          <p:nvPr/>
        </p:nvSpPr>
        <p:spPr>
          <a:xfrm>
            <a:off x="6001843" y="3919364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</a:rPr>
              <a:t>média = mediana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36B2DB-BB8E-0935-B9F2-6A0289C8CE51}"/>
              </a:ext>
            </a:extLst>
          </p:cNvPr>
          <p:cNvSpPr txBox="1"/>
          <p:nvPr/>
        </p:nvSpPr>
        <p:spPr>
          <a:xfrm>
            <a:off x="9410654" y="3627198"/>
            <a:ext cx="73809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E se 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calcular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distância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cada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até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media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ela 7">
                <a:extLst>
                  <a:ext uri="{FF2B5EF4-FFF2-40B4-BE49-F238E27FC236}">
                    <a16:creationId xmlns:a16="http://schemas.microsoft.com/office/drawing/2014/main" id="{B8F8DF08-56F6-20B6-4361-F4E38B2729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4276098"/>
                  </p:ext>
                </p:extLst>
              </p:nvPr>
            </p:nvGraphicFramePr>
            <p:xfrm>
              <a:off x="9410654" y="5017715"/>
              <a:ext cx="21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ela 7">
                <a:extLst>
                  <a:ext uri="{FF2B5EF4-FFF2-40B4-BE49-F238E27FC236}">
                    <a16:creationId xmlns:a16="http://schemas.microsoft.com/office/drawing/2014/main" id="{B8F8DF08-56F6-20B6-4361-F4E38B2729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4276098"/>
                  </p:ext>
                </p:extLst>
              </p:nvPr>
            </p:nvGraphicFramePr>
            <p:xfrm>
              <a:off x="9410654" y="5017715"/>
              <a:ext cx="21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599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243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3FE97B-7004-07AC-4402-C669B0C7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017211" y="3627198"/>
            <a:ext cx="6126790" cy="55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3D57-DBF0-D5B1-D56D-C74ABAA1CAEA}"/>
              </a:ext>
            </a:extLst>
          </p:cNvPr>
          <p:cNvSpPr txBox="1"/>
          <p:nvPr/>
        </p:nvSpPr>
        <p:spPr>
          <a:xfrm>
            <a:off x="6001843" y="3919364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</a:rPr>
              <a:t>média = mediana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36B2DB-BB8E-0935-B9F2-6A0289C8CE51}"/>
              </a:ext>
            </a:extLst>
          </p:cNvPr>
          <p:cNvSpPr txBox="1"/>
          <p:nvPr/>
        </p:nvSpPr>
        <p:spPr>
          <a:xfrm>
            <a:off x="9410654" y="3627198"/>
            <a:ext cx="73809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E se 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calcular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distância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cada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até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media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graphicFrame>
        <p:nvGraphicFramePr>
          <p:cNvPr id="17" name="Tabela 7">
            <a:extLst>
              <a:ext uri="{FF2B5EF4-FFF2-40B4-BE49-F238E27FC236}">
                <a16:creationId xmlns:a16="http://schemas.microsoft.com/office/drawing/2014/main" id="{AF91AF97-49CD-6984-F783-08DA34F0B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756088"/>
              </p:ext>
            </p:extLst>
          </p:nvPr>
        </p:nvGraphicFramePr>
        <p:xfrm>
          <a:off x="9410654" y="5017715"/>
          <a:ext cx="3312000" cy="361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425978706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585828947"/>
                    </a:ext>
                  </a:extLst>
                </a:gridCol>
              </a:tblGrid>
              <a:tr h="51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x</a:t>
                      </a:r>
                      <a:endParaRPr lang="pt-BR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x</a:t>
                      </a:r>
                      <a:r>
                        <a:rPr lang="pt-BR" sz="2400" dirty="0"/>
                        <a:t> -média</a:t>
                      </a:r>
                      <a:r>
                        <a:rPr lang="pt-BR" sz="2400" baseline="0" dirty="0"/>
                        <a:t> </a:t>
                      </a:r>
                      <a:endParaRPr lang="pt-BR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6673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 – 3 = 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617845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1 - 3 = 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708067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1 - 3 = 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398122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5 - 3 = +2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42568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5 - 3 = +2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376559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5 - 3 = +2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73233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a 7">
                <a:extLst>
                  <a:ext uri="{FF2B5EF4-FFF2-40B4-BE49-F238E27FC236}">
                    <a16:creationId xmlns:a16="http://schemas.microsoft.com/office/drawing/2014/main" id="{8C3C496B-2698-8F6D-F97E-CC727CF9B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06205"/>
                  </p:ext>
                </p:extLst>
              </p:nvPr>
            </p:nvGraphicFramePr>
            <p:xfrm>
              <a:off x="9410654" y="5017715"/>
              <a:ext cx="42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𝒅𝒊𝒂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a 7">
                <a:extLst>
                  <a:ext uri="{FF2B5EF4-FFF2-40B4-BE49-F238E27FC236}">
                    <a16:creationId xmlns:a16="http://schemas.microsoft.com/office/drawing/2014/main" id="{8C3C496B-2698-8F6D-F97E-CC727CF9B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06205"/>
                  </p:ext>
                </p:extLst>
              </p:nvPr>
            </p:nvGraphicFramePr>
            <p:xfrm>
              <a:off x="9410654" y="5017715"/>
              <a:ext cx="42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602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6681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BA7B4DE-421C-A9B2-6ACA-AB0418F9CF0F}"/>
              </a:ext>
            </a:extLst>
          </p:cNvPr>
          <p:cNvGrpSpPr/>
          <p:nvPr/>
        </p:nvGrpSpPr>
        <p:grpSpPr>
          <a:xfrm>
            <a:off x="3883661" y="3559324"/>
            <a:ext cx="10520678" cy="5844117"/>
            <a:chOff x="3108080" y="3343300"/>
            <a:chExt cx="10520678" cy="584411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B245A1FF-CDA6-807E-FA91-392481431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41338FFB-B369-462A-FB41-1F0DE091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2072" y="3343300"/>
              <a:ext cx="3836686" cy="5844117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CA1D568E-2589-DC45-99BE-D55E6786484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86559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303215C-F567-4344-A98C-5B446654D09A}"/>
              </a:ext>
            </a:extLst>
          </p:cNvPr>
          <p:cNvSpPr txBox="1"/>
          <p:nvPr/>
        </p:nvSpPr>
        <p:spPr>
          <a:xfrm rot="20254364">
            <a:off x="3197504" y="4304008"/>
            <a:ext cx="11892990" cy="2215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spc="77" dirty="0" err="1">
                <a:solidFill>
                  <a:srgbClr val="072D4D"/>
                </a:solidFill>
                <a:latin typeface="Lato"/>
              </a:rPr>
              <a:t>Só</a:t>
            </a:r>
            <a:r>
              <a:rPr lang="en-US" sz="7200" b="1" spc="77" dirty="0">
                <a:solidFill>
                  <a:srgbClr val="072D4D"/>
                </a:solidFill>
                <a:latin typeface="Lato"/>
              </a:rPr>
              <a:t> com a </a:t>
            </a:r>
            <a:r>
              <a:rPr lang="en-US" sz="7200" b="1" spc="77" dirty="0" err="1">
                <a:solidFill>
                  <a:srgbClr val="072D4D"/>
                </a:solidFill>
                <a:latin typeface="Lato"/>
              </a:rPr>
              <a:t>média</a:t>
            </a:r>
            <a:r>
              <a:rPr lang="en-US" sz="7200" b="1" spc="77" dirty="0">
                <a:solidFill>
                  <a:srgbClr val="072D4D"/>
                </a:solidFill>
                <a:latin typeface="Lato"/>
              </a:rPr>
              <a:t>, </a:t>
            </a:r>
            <a:r>
              <a:rPr lang="en-US" sz="7200" b="1" spc="77" dirty="0" err="1">
                <a:solidFill>
                  <a:srgbClr val="072D4D"/>
                </a:solidFill>
                <a:latin typeface="Lato"/>
              </a:rPr>
              <a:t>em</a:t>
            </a:r>
            <a:r>
              <a:rPr lang="en-US" sz="7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7200" b="1" spc="77" dirty="0" err="1">
                <a:solidFill>
                  <a:srgbClr val="072D4D"/>
                </a:solidFill>
                <a:latin typeface="Lato"/>
              </a:rPr>
              <a:t>nenhuma</a:t>
            </a:r>
            <a:r>
              <a:rPr lang="en-US" sz="7200" b="1" spc="77" dirty="0">
                <a:solidFill>
                  <a:srgbClr val="072D4D"/>
                </a:solidFill>
                <a:latin typeface="Lato"/>
              </a:rPr>
              <a:t> das </a:t>
            </a:r>
            <a:r>
              <a:rPr lang="en-US" sz="7200" b="1" spc="77" dirty="0" err="1">
                <a:solidFill>
                  <a:srgbClr val="072D4D"/>
                </a:solidFill>
                <a:latin typeface="Lato"/>
              </a:rPr>
              <a:t>duas</a:t>
            </a:r>
            <a:endParaRPr lang="en-US" sz="7200" b="1" spc="77" dirty="0">
              <a:solidFill>
                <a:srgbClr val="072D4D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2040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3FE97B-7004-07AC-4402-C669B0C7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017211" y="3627198"/>
            <a:ext cx="6126790" cy="55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3D57-DBF0-D5B1-D56D-C74ABAA1CAEA}"/>
              </a:ext>
            </a:extLst>
          </p:cNvPr>
          <p:cNvSpPr txBox="1"/>
          <p:nvPr/>
        </p:nvSpPr>
        <p:spPr>
          <a:xfrm>
            <a:off x="6001843" y="3919364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</a:rPr>
              <a:t>média = mediana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36B2DB-BB8E-0935-B9F2-6A0289C8CE51}"/>
              </a:ext>
            </a:extLst>
          </p:cNvPr>
          <p:cNvSpPr txBox="1"/>
          <p:nvPr/>
        </p:nvSpPr>
        <p:spPr>
          <a:xfrm>
            <a:off x="9410654" y="3627198"/>
            <a:ext cx="73809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E se 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calcular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distância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cada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até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media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graphicFrame>
        <p:nvGraphicFramePr>
          <p:cNvPr id="17" name="Tabela 7">
            <a:extLst>
              <a:ext uri="{FF2B5EF4-FFF2-40B4-BE49-F238E27FC236}">
                <a16:creationId xmlns:a16="http://schemas.microsoft.com/office/drawing/2014/main" id="{AF91AF97-49CD-6984-F783-08DA34F0B77E}"/>
              </a:ext>
            </a:extLst>
          </p:cNvPr>
          <p:cNvGraphicFramePr>
            <a:graphicFrameLocks noGrp="1"/>
          </p:cNvGraphicFramePr>
          <p:nvPr/>
        </p:nvGraphicFramePr>
        <p:xfrm>
          <a:off x="9410654" y="5017715"/>
          <a:ext cx="3312000" cy="361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425978706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585828947"/>
                    </a:ext>
                  </a:extLst>
                </a:gridCol>
              </a:tblGrid>
              <a:tr h="51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x</a:t>
                      </a:r>
                      <a:endParaRPr lang="pt-BR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x</a:t>
                      </a:r>
                      <a:r>
                        <a:rPr lang="pt-BR" sz="2400" dirty="0"/>
                        <a:t> -média</a:t>
                      </a:r>
                      <a:r>
                        <a:rPr lang="pt-BR" sz="2400" baseline="0" dirty="0"/>
                        <a:t> </a:t>
                      </a:r>
                      <a:endParaRPr lang="pt-BR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6673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 – 3 = 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617845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1 - 3 = 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708067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1 - 3 = 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398122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5 - 3 = +2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42568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5 - 3 = +2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376559"/>
                  </a:ext>
                </a:extLst>
              </a:tr>
              <a:tr h="51600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5 - 3 = +2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732331"/>
                  </a:ext>
                </a:extLst>
              </a:tr>
            </a:tbl>
          </a:graphicData>
        </a:graphic>
      </p:graphicFrame>
      <p:sp>
        <p:nvSpPr>
          <p:cNvPr id="12" name="TextBox 3">
            <a:extLst>
              <a:ext uri="{FF2B5EF4-FFF2-40B4-BE49-F238E27FC236}">
                <a16:creationId xmlns:a16="http://schemas.microsoft.com/office/drawing/2014/main" id="{378502C3-5AEB-7C69-1ECC-E2277229E913}"/>
              </a:ext>
            </a:extLst>
          </p:cNvPr>
          <p:cNvSpPr txBox="1"/>
          <p:nvPr/>
        </p:nvSpPr>
        <p:spPr>
          <a:xfrm>
            <a:off x="13877307" y="5017715"/>
            <a:ext cx="383564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podemos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trabalhar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com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valores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negativos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a 7">
                <a:extLst>
                  <a:ext uri="{FF2B5EF4-FFF2-40B4-BE49-F238E27FC236}">
                    <a16:creationId xmlns:a16="http://schemas.microsoft.com/office/drawing/2014/main" id="{8C3C496B-2698-8F6D-F97E-CC727CF9BA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42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𝒅𝒊𝒂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a 7">
                <a:extLst>
                  <a:ext uri="{FF2B5EF4-FFF2-40B4-BE49-F238E27FC236}">
                    <a16:creationId xmlns:a16="http://schemas.microsoft.com/office/drawing/2014/main" id="{8C3C496B-2698-8F6D-F97E-CC727CF9BA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42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602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8542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3FE97B-7004-07AC-4402-C669B0C7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3017211" y="3627198"/>
            <a:ext cx="6126790" cy="5580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3D57-DBF0-D5B1-D56D-C74ABAA1CAEA}"/>
              </a:ext>
            </a:extLst>
          </p:cNvPr>
          <p:cNvSpPr txBox="1"/>
          <p:nvPr/>
        </p:nvSpPr>
        <p:spPr>
          <a:xfrm>
            <a:off x="6001843" y="3919364"/>
            <a:ext cx="2206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</a:rPr>
              <a:t>média = mediana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36B2DB-BB8E-0935-B9F2-6A0289C8CE51}"/>
              </a:ext>
            </a:extLst>
          </p:cNvPr>
          <p:cNvSpPr txBox="1"/>
          <p:nvPr/>
        </p:nvSpPr>
        <p:spPr>
          <a:xfrm>
            <a:off x="9410654" y="3627198"/>
            <a:ext cx="73809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E se 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calcular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distância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cada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até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media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002526"/>
                  </p:ext>
                </p:extLst>
              </p:nvPr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𝒅𝒊𝒂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é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002526"/>
                  </p:ext>
                </p:extLst>
              </p:nvPr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1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r="-602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5759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36B2DB-BB8E-0935-B9F2-6A0289C8CE51}"/>
              </a:ext>
            </a:extLst>
          </p:cNvPr>
          <p:cNvSpPr txBox="1"/>
          <p:nvPr/>
        </p:nvSpPr>
        <p:spPr>
          <a:xfrm>
            <a:off x="9410654" y="3627198"/>
            <a:ext cx="73809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E se 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calcular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distância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cada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até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media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𝒅𝒊𝒂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é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1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02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riângulo 11">
            <a:extLst>
              <a:ext uri="{FF2B5EF4-FFF2-40B4-BE49-F238E27FC236}">
                <a16:creationId xmlns:a16="http://schemas.microsoft.com/office/drawing/2014/main" id="{96DEBA05-B870-AFF2-831E-548C998507E7}"/>
              </a:ext>
            </a:extLst>
          </p:cNvPr>
          <p:cNvSpPr/>
          <p:nvPr/>
        </p:nvSpPr>
        <p:spPr>
          <a:xfrm rot="16200000" flipH="1">
            <a:off x="7917095" y="6122971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0F501A93-48FD-EB1B-A590-D2BB2FB52343}"/>
                  </a:ext>
                </a:extLst>
              </p:cNvPr>
              <p:cNvSpPr txBox="1"/>
              <p:nvPr/>
            </p:nvSpPr>
            <p:spPr>
              <a:xfrm>
                <a:off x="1034379" y="5369021"/>
                <a:ext cx="5249322" cy="185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6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6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0F501A93-48FD-EB1B-A590-D2BB2FB5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9" y="5369021"/>
                <a:ext cx="5249322" cy="1852751"/>
              </a:xfrm>
              <a:prstGeom prst="rect">
                <a:avLst/>
              </a:prstGeom>
              <a:blipFill>
                <a:blip r:embed="rId5"/>
                <a:stretch>
                  <a:fillRect l="-1449" t="-83673" r="-725" b="-789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3">
            <a:extLst>
              <a:ext uri="{FF2B5EF4-FFF2-40B4-BE49-F238E27FC236}">
                <a16:creationId xmlns:a16="http://schemas.microsoft.com/office/drawing/2014/main" id="{8C430844-B12F-2075-A65D-20253830D887}"/>
              </a:ext>
            </a:extLst>
          </p:cNvPr>
          <p:cNvSpPr txBox="1"/>
          <p:nvPr/>
        </p:nvSpPr>
        <p:spPr>
          <a:xfrm>
            <a:off x="1014841" y="4525272"/>
            <a:ext cx="738097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VARIÂNCIA AMOSTRAL:</a:t>
            </a:r>
          </a:p>
        </p:txBody>
      </p:sp>
    </p:spTree>
    <p:extLst>
      <p:ext uri="{BB962C8B-B14F-4D97-AF65-F5344CB8AC3E}">
        <p14:creationId xmlns:p14="http://schemas.microsoft.com/office/powerpoint/2010/main" val="2343242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36B2DB-BB8E-0935-B9F2-6A0289C8CE51}"/>
              </a:ext>
            </a:extLst>
          </p:cNvPr>
          <p:cNvSpPr txBox="1"/>
          <p:nvPr/>
        </p:nvSpPr>
        <p:spPr>
          <a:xfrm>
            <a:off x="9410654" y="3627198"/>
            <a:ext cx="73809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E se 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calcular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distância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cada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até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media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𝒅𝒊𝒂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é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1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02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riângulo 11">
            <a:extLst>
              <a:ext uri="{FF2B5EF4-FFF2-40B4-BE49-F238E27FC236}">
                <a16:creationId xmlns:a16="http://schemas.microsoft.com/office/drawing/2014/main" id="{96DEBA05-B870-AFF2-831E-548C998507E7}"/>
              </a:ext>
            </a:extLst>
          </p:cNvPr>
          <p:cNvSpPr/>
          <p:nvPr/>
        </p:nvSpPr>
        <p:spPr>
          <a:xfrm rot="16200000" flipH="1">
            <a:off x="7917095" y="6122971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0F501A93-48FD-EB1B-A590-D2BB2FB52343}"/>
                  </a:ext>
                </a:extLst>
              </p:cNvPr>
              <p:cNvSpPr txBox="1"/>
              <p:nvPr/>
            </p:nvSpPr>
            <p:spPr>
              <a:xfrm>
                <a:off x="1034379" y="5369021"/>
                <a:ext cx="5249322" cy="185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6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6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0F501A93-48FD-EB1B-A590-D2BB2FB5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9" y="5369021"/>
                <a:ext cx="5249322" cy="1852751"/>
              </a:xfrm>
              <a:prstGeom prst="rect">
                <a:avLst/>
              </a:prstGeom>
              <a:blipFill>
                <a:blip r:embed="rId5"/>
                <a:stretch>
                  <a:fillRect l="-1449" t="-83673" r="-725" b="-789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3">
            <a:extLst>
              <a:ext uri="{FF2B5EF4-FFF2-40B4-BE49-F238E27FC236}">
                <a16:creationId xmlns:a16="http://schemas.microsoft.com/office/drawing/2014/main" id="{8C430844-B12F-2075-A65D-20253830D887}"/>
              </a:ext>
            </a:extLst>
          </p:cNvPr>
          <p:cNvSpPr txBox="1"/>
          <p:nvPr/>
        </p:nvSpPr>
        <p:spPr>
          <a:xfrm>
            <a:off x="1014841" y="4525272"/>
            <a:ext cx="738097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VARIÂNCIA AMOSTRAL: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89ED6-76EF-F35F-32E6-BE258550F398}"/>
              </a:ext>
            </a:extLst>
          </p:cNvPr>
          <p:cNvSpPr/>
          <p:nvPr/>
        </p:nvSpPr>
        <p:spPr>
          <a:xfrm>
            <a:off x="4853598" y="5457836"/>
            <a:ext cx="914400" cy="90922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E6B0B0A-B5F5-F90D-DB22-6FE571DFC11D}"/>
              </a:ext>
            </a:extLst>
          </p:cNvPr>
          <p:cNvSpPr txBox="1"/>
          <p:nvPr/>
        </p:nvSpPr>
        <p:spPr>
          <a:xfrm>
            <a:off x="5931724" y="4867716"/>
            <a:ext cx="299336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02060"/>
                </a:solidFill>
                <a:latin typeface="Lato"/>
              </a:rPr>
              <a:t>média</a:t>
            </a:r>
            <a:r>
              <a:rPr lang="en-US" sz="3200" b="1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02060"/>
                </a:solidFill>
                <a:latin typeface="Lato"/>
              </a:rPr>
              <a:t>amostral</a:t>
            </a:r>
            <a:endParaRPr lang="en-US" sz="3200" b="1" spc="77" dirty="0">
              <a:solidFill>
                <a:srgbClr val="002060"/>
              </a:solidFill>
              <a:latin typeface="Lato"/>
            </a:endParaRPr>
          </a:p>
        </p:txBody>
      </p:sp>
      <p:cxnSp>
        <p:nvCxnSpPr>
          <p:cNvPr id="18" name="Conector em Curva 17">
            <a:extLst>
              <a:ext uri="{FF2B5EF4-FFF2-40B4-BE49-F238E27FC236}">
                <a16:creationId xmlns:a16="http://schemas.microsoft.com/office/drawing/2014/main" id="{A8C8A90D-FB84-AAA8-1531-4A00CDF9ADA6}"/>
              </a:ext>
            </a:extLst>
          </p:cNvPr>
          <p:cNvCxnSpPr>
            <a:cxnSpLocks/>
            <a:stCxn id="14" idx="0"/>
            <a:endCxn id="16" idx="1"/>
          </p:cNvCxnSpPr>
          <p:nvPr/>
        </p:nvCxnSpPr>
        <p:spPr>
          <a:xfrm rot="5400000" flipH="1" flipV="1">
            <a:off x="5449312" y="4975424"/>
            <a:ext cx="343898" cy="620926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3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36B2DB-BB8E-0935-B9F2-6A0289C8CE51}"/>
              </a:ext>
            </a:extLst>
          </p:cNvPr>
          <p:cNvSpPr txBox="1"/>
          <p:nvPr/>
        </p:nvSpPr>
        <p:spPr>
          <a:xfrm>
            <a:off x="9410654" y="3627198"/>
            <a:ext cx="73809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E se 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calcular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distância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cada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até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media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𝒅𝒊𝒂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é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1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02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riângulo 11">
            <a:extLst>
              <a:ext uri="{FF2B5EF4-FFF2-40B4-BE49-F238E27FC236}">
                <a16:creationId xmlns:a16="http://schemas.microsoft.com/office/drawing/2014/main" id="{96DEBA05-B870-AFF2-831E-548C998507E7}"/>
              </a:ext>
            </a:extLst>
          </p:cNvPr>
          <p:cNvSpPr/>
          <p:nvPr/>
        </p:nvSpPr>
        <p:spPr>
          <a:xfrm rot="16200000" flipH="1">
            <a:off x="7917095" y="6122971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C430844-B12F-2075-A65D-20253830D887}"/>
              </a:ext>
            </a:extLst>
          </p:cNvPr>
          <p:cNvSpPr txBox="1"/>
          <p:nvPr/>
        </p:nvSpPr>
        <p:spPr>
          <a:xfrm>
            <a:off x="1014841" y="4525272"/>
            <a:ext cx="738097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VARIÂNCIA AMOSTRAL: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5DE9EC2-7586-1AC6-5B57-875AC8B8987B}"/>
                  </a:ext>
                </a:extLst>
              </p:cNvPr>
              <p:cNvSpPr txBox="1"/>
              <p:nvPr/>
            </p:nvSpPr>
            <p:spPr>
              <a:xfrm>
                <a:off x="13919115" y="8836384"/>
                <a:ext cx="1422569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=24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5DE9EC2-7586-1AC6-5B57-875AC8B8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115" y="8836384"/>
                <a:ext cx="1422569" cy="1043234"/>
              </a:xfrm>
              <a:prstGeom prst="rect">
                <a:avLst/>
              </a:prstGeom>
              <a:blipFill>
                <a:blip r:embed="rId5"/>
                <a:stretch>
                  <a:fillRect l="-89474" t="-146988" r="-4386" b="-202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C62D7F9-C7A0-A171-1C2C-72D1AA1C4D43}"/>
                  </a:ext>
                </a:extLst>
              </p:cNvPr>
              <p:cNvSpPr txBox="1"/>
              <p:nvPr/>
            </p:nvSpPr>
            <p:spPr>
              <a:xfrm>
                <a:off x="1034379" y="5369021"/>
                <a:ext cx="5249322" cy="185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6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6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C62D7F9-C7A0-A171-1C2C-72D1AA1C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9" y="5369021"/>
                <a:ext cx="5249322" cy="1852751"/>
              </a:xfrm>
              <a:prstGeom prst="rect">
                <a:avLst/>
              </a:prstGeom>
              <a:blipFill>
                <a:blip r:embed="rId6"/>
                <a:stretch>
                  <a:fillRect l="-1449" t="-83673" r="-725" b="-789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812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36B2DB-BB8E-0935-B9F2-6A0289C8CE51}"/>
              </a:ext>
            </a:extLst>
          </p:cNvPr>
          <p:cNvSpPr txBox="1"/>
          <p:nvPr/>
        </p:nvSpPr>
        <p:spPr>
          <a:xfrm>
            <a:off x="9410654" y="3627198"/>
            <a:ext cx="73809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E se a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gente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calcular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distância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cada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ponto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até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a media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𝒅𝒊𝒂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é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  <m:r>
                                      <a:rPr lang="pt-B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pt-BR" sz="2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a 7">
                <a:extLst>
                  <a:ext uri="{FF2B5EF4-FFF2-40B4-BE49-F238E27FC236}">
                    <a16:creationId xmlns:a16="http://schemas.microsoft.com/office/drawing/2014/main" id="{AF91AF97-49CD-6984-F783-08DA34F0B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10654" y="5017715"/>
              <a:ext cx="63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348629860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1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02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–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1 - 3 = -2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5 - 3 = +2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riângulo 11">
            <a:extLst>
              <a:ext uri="{FF2B5EF4-FFF2-40B4-BE49-F238E27FC236}">
                <a16:creationId xmlns:a16="http://schemas.microsoft.com/office/drawing/2014/main" id="{96DEBA05-B870-AFF2-831E-548C998507E7}"/>
              </a:ext>
            </a:extLst>
          </p:cNvPr>
          <p:cNvSpPr/>
          <p:nvPr/>
        </p:nvSpPr>
        <p:spPr>
          <a:xfrm rot="16200000" flipH="1">
            <a:off x="7917095" y="6122971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C430844-B12F-2075-A65D-20253830D887}"/>
              </a:ext>
            </a:extLst>
          </p:cNvPr>
          <p:cNvSpPr txBox="1"/>
          <p:nvPr/>
        </p:nvSpPr>
        <p:spPr>
          <a:xfrm>
            <a:off x="1014841" y="4525272"/>
            <a:ext cx="738097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VARIÂNCIA AMOSTRAL: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0E01B24-7C6A-A95A-B3BC-211C29312487}"/>
                  </a:ext>
                </a:extLst>
              </p:cNvPr>
              <p:cNvSpPr txBox="1"/>
              <p:nvPr/>
            </p:nvSpPr>
            <p:spPr>
              <a:xfrm>
                <a:off x="839840" y="7647721"/>
                <a:ext cx="7735964" cy="17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6−1</m:t>
                          </m:r>
                        </m:den>
                      </m:f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=4,8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0E01B24-7C6A-A95A-B3BC-211C29312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0" y="7647721"/>
                <a:ext cx="7735964" cy="1734642"/>
              </a:xfrm>
              <a:prstGeom prst="rect">
                <a:avLst/>
              </a:prstGeom>
              <a:blipFill>
                <a:blip r:embed="rId5"/>
                <a:stretch>
                  <a:fillRect l="-820" t="-730" r="-1639" b="-145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5DE9EC2-7586-1AC6-5B57-875AC8B8987B}"/>
                  </a:ext>
                </a:extLst>
              </p:cNvPr>
              <p:cNvSpPr txBox="1"/>
              <p:nvPr/>
            </p:nvSpPr>
            <p:spPr>
              <a:xfrm>
                <a:off x="13919115" y="8836384"/>
                <a:ext cx="1422569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=24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5DE9EC2-7586-1AC6-5B57-875AC8B8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115" y="8836384"/>
                <a:ext cx="1422569" cy="1043234"/>
              </a:xfrm>
              <a:prstGeom prst="rect">
                <a:avLst/>
              </a:prstGeom>
              <a:blipFill>
                <a:blip r:embed="rId6"/>
                <a:stretch>
                  <a:fillRect l="-89474" t="-146988" r="-4386" b="-2024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D91BF90-E549-E16D-13BD-EB4B8ABEBD88}"/>
                  </a:ext>
                </a:extLst>
              </p:cNvPr>
              <p:cNvSpPr txBox="1"/>
              <p:nvPr/>
            </p:nvSpPr>
            <p:spPr>
              <a:xfrm>
                <a:off x="1034379" y="5369021"/>
                <a:ext cx="5249322" cy="185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6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6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pt-BR" sz="6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D91BF90-E549-E16D-13BD-EB4B8ABE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9" y="5369021"/>
                <a:ext cx="5249322" cy="1852751"/>
              </a:xfrm>
              <a:prstGeom prst="rect">
                <a:avLst/>
              </a:prstGeom>
              <a:blipFill>
                <a:blip r:embed="rId7"/>
                <a:stretch>
                  <a:fillRect l="-1449" t="-83673" r="-725" b="-789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475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C430844-B12F-2075-A65D-20253830D887}"/>
              </a:ext>
            </a:extLst>
          </p:cNvPr>
          <p:cNvSpPr txBox="1"/>
          <p:nvPr/>
        </p:nvSpPr>
        <p:spPr>
          <a:xfrm>
            <a:off x="1014841" y="4525272"/>
            <a:ext cx="738097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DESVIO PADRÃO AMOSTRAL: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76B439E-8EFC-95B0-73A7-40C34BDCD305}"/>
                  </a:ext>
                </a:extLst>
              </p:cNvPr>
              <p:cNvSpPr txBox="1"/>
              <p:nvPr/>
            </p:nvSpPr>
            <p:spPr>
              <a:xfrm>
                <a:off x="1034379" y="5369021"/>
                <a:ext cx="2858539" cy="104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6000" b="0" dirty="0"/>
                  <a:t> </a:t>
                </a:r>
                <a14:m>
                  <m:oMath xmlns:m="http://schemas.openxmlformats.org/officeDocument/2006/math">
                    <m:r>
                      <a:rPr lang="pt-BR" sz="6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6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6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6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t-BR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76B439E-8EFC-95B0-73A7-40C34BDC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9" y="5369021"/>
                <a:ext cx="2858539" cy="1043747"/>
              </a:xfrm>
              <a:prstGeom prst="rect">
                <a:avLst/>
              </a:prstGeom>
              <a:blipFill>
                <a:blip r:embed="rId4"/>
                <a:stretch>
                  <a:fillRect l="-442" r="-4425" b="-48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52B65B3-650C-79E1-AF9E-05F9BE1E7DFD}"/>
              </a:ext>
            </a:extLst>
          </p:cNvPr>
          <p:cNvSpPr/>
          <p:nvPr/>
        </p:nvSpPr>
        <p:spPr>
          <a:xfrm>
            <a:off x="2978518" y="5462122"/>
            <a:ext cx="914400" cy="90922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8511AE72-3DE1-3165-22ED-3ADEF193FE78}"/>
              </a:ext>
            </a:extLst>
          </p:cNvPr>
          <p:cNvSpPr txBox="1"/>
          <p:nvPr/>
        </p:nvSpPr>
        <p:spPr>
          <a:xfrm>
            <a:off x="3900403" y="6451257"/>
            <a:ext cx="196386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02060"/>
                </a:solidFill>
                <a:latin typeface="Lato"/>
              </a:rPr>
              <a:t>variância</a:t>
            </a:r>
            <a:endParaRPr lang="en-US" sz="3200" b="1" spc="77" dirty="0">
              <a:solidFill>
                <a:srgbClr val="002060"/>
              </a:solidFill>
              <a:latin typeface="Lato"/>
            </a:endParaRPr>
          </a:p>
        </p:txBody>
      </p:sp>
      <p:cxnSp>
        <p:nvCxnSpPr>
          <p:cNvPr id="8" name="Conector em Curva 7">
            <a:extLst>
              <a:ext uri="{FF2B5EF4-FFF2-40B4-BE49-F238E27FC236}">
                <a16:creationId xmlns:a16="http://schemas.microsoft.com/office/drawing/2014/main" id="{6D58BD3D-D2F6-031E-8D03-1C92BD99FCC4}"/>
              </a:ext>
            </a:extLst>
          </p:cNvPr>
          <p:cNvCxnSpPr>
            <a:stCxn id="6" idx="4"/>
            <a:endCxn id="19" idx="1"/>
          </p:cNvCxnSpPr>
          <p:nvPr/>
        </p:nvCxnSpPr>
        <p:spPr>
          <a:xfrm rot="16200000" flipH="1">
            <a:off x="3504996" y="6302071"/>
            <a:ext cx="326129" cy="464685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98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C430844-B12F-2075-A65D-20253830D887}"/>
              </a:ext>
            </a:extLst>
          </p:cNvPr>
          <p:cNvSpPr txBox="1"/>
          <p:nvPr/>
        </p:nvSpPr>
        <p:spPr>
          <a:xfrm>
            <a:off x="1014841" y="4525272"/>
            <a:ext cx="738097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DESVIO PADRÃO AMOSTRAL: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76B439E-8EFC-95B0-73A7-40C34BDCD305}"/>
                  </a:ext>
                </a:extLst>
              </p:cNvPr>
              <p:cNvSpPr txBox="1"/>
              <p:nvPr/>
            </p:nvSpPr>
            <p:spPr>
              <a:xfrm>
                <a:off x="1034379" y="5369021"/>
                <a:ext cx="2858539" cy="104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6000" b="0" dirty="0"/>
                  <a:t> </a:t>
                </a:r>
                <a14:m>
                  <m:oMath xmlns:m="http://schemas.openxmlformats.org/officeDocument/2006/math">
                    <m:r>
                      <a:rPr lang="pt-BR" sz="6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6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6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6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t-BR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76B439E-8EFC-95B0-73A7-40C34BDC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9" y="5369021"/>
                <a:ext cx="2858539" cy="1043747"/>
              </a:xfrm>
              <a:prstGeom prst="rect">
                <a:avLst/>
              </a:prstGeom>
              <a:blipFill>
                <a:blip r:embed="rId4"/>
                <a:stretch>
                  <a:fillRect l="-442" r="-4425" b="-48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A307A94-0A9B-6C0C-91D1-A37D0B99B837}"/>
                  </a:ext>
                </a:extLst>
              </p:cNvPr>
              <p:cNvSpPr txBox="1"/>
              <p:nvPr/>
            </p:nvSpPr>
            <p:spPr>
              <a:xfrm>
                <a:off x="1034379" y="6608610"/>
                <a:ext cx="3064493" cy="964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6000" b="0" dirty="0"/>
                  <a:t> </a:t>
                </a:r>
                <a14:m>
                  <m:oMath xmlns:m="http://schemas.openxmlformats.org/officeDocument/2006/math">
                    <m:r>
                      <a:rPr lang="pt-BR" sz="6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6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6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6000" b="0" i="1" smtClean="0">
                            <a:latin typeface="Cambria Math" panose="02040503050406030204" pitchFamily="18" charset="0"/>
                          </a:rPr>
                          <m:t>4,8</m:t>
                        </m:r>
                      </m:e>
                    </m:ra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A307A94-0A9B-6C0C-91D1-A37D0B99B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9" y="6608610"/>
                <a:ext cx="3064493" cy="964816"/>
              </a:xfrm>
              <a:prstGeom prst="rect">
                <a:avLst/>
              </a:prstGeom>
              <a:blipFill>
                <a:blip r:embed="rId5"/>
                <a:stretch>
                  <a:fillRect l="-413" r="-7438" b="-5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279A401-F082-F72F-86AC-FEDDBEF6859B}"/>
                  </a:ext>
                </a:extLst>
              </p:cNvPr>
              <p:cNvSpPr txBox="1"/>
              <p:nvPr/>
            </p:nvSpPr>
            <p:spPr>
              <a:xfrm>
                <a:off x="1034379" y="7769268"/>
                <a:ext cx="289797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6000" b="0" dirty="0"/>
                  <a:t> </a:t>
                </a:r>
                <a14:m>
                  <m:oMath xmlns:m="http://schemas.openxmlformats.org/officeDocument/2006/math">
                    <m:r>
                      <a:rPr lang="pt-BR" sz="6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60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6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acc>
                    <m:r>
                      <a:rPr lang="pt-BR" sz="6000" b="0" i="1" smtClean="0">
                        <a:latin typeface="Cambria Math" panose="02040503050406030204" pitchFamily="18" charset="0"/>
                      </a:rPr>
                      <m:t> 2,19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279A401-F082-F72F-86AC-FEDDBEF68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9" y="7769268"/>
                <a:ext cx="2897973" cy="923330"/>
              </a:xfrm>
              <a:prstGeom prst="rect">
                <a:avLst/>
              </a:prstGeom>
              <a:blipFill>
                <a:blip r:embed="rId6"/>
                <a:stretch>
                  <a:fillRect l="-437" t="-8108" r="-7860" b="-364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DEFFD727-E4AD-ABDA-6B63-44D9845B4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3880" y="5114283"/>
            <a:ext cx="7275321" cy="3953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riângulo 14">
            <a:extLst>
              <a:ext uri="{FF2B5EF4-FFF2-40B4-BE49-F238E27FC236}">
                <a16:creationId xmlns:a16="http://schemas.microsoft.com/office/drawing/2014/main" id="{D48E4526-4D97-C77E-BCFE-42CFE280D67F}"/>
              </a:ext>
            </a:extLst>
          </p:cNvPr>
          <p:cNvSpPr/>
          <p:nvPr/>
        </p:nvSpPr>
        <p:spPr>
          <a:xfrm rot="5400000">
            <a:off x="5289519" y="6918592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667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C3331B-DADF-EFEB-5B6D-BF98451A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08" y="8527876"/>
            <a:ext cx="4896544" cy="1296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8FDF6E-37B0-74FE-8541-4DC9CD59A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072" y="8534484"/>
            <a:ext cx="4871977" cy="1289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000EB99-ADE8-CD1F-9CFC-4F111F7CF9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51"/>
          <a:stretch/>
        </p:blipFill>
        <p:spPr>
          <a:xfrm>
            <a:off x="3521826" y="3178695"/>
            <a:ext cx="11244348" cy="5123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5127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EC8F389-4C58-F406-3D85-A62CF016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759651"/>
            <a:ext cx="12530262" cy="506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747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-34717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B938AA0-D122-1895-DE3D-9F972E0EEEDC}"/>
              </a:ext>
            </a:extLst>
          </p:cNvPr>
          <p:cNvGrpSpPr/>
          <p:nvPr/>
        </p:nvGrpSpPr>
        <p:grpSpPr>
          <a:xfrm>
            <a:off x="893646" y="3546047"/>
            <a:ext cx="8054592" cy="5844118"/>
            <a:chOff x="3108080" y="3343299"/>
            <a:chExt cx="8054592" cy="584411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B84AFCB-285C-CD22-0C67-AFFF83A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C0562F3-A9EB-8E27-E9AC-AED4E98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986" y="3343299"/>
              <a:ext cx="3836686" cy="5844117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41630F-9314-0B02-35F7-9C3014028DB5}"/>
              </a:ext>
            </a:extLst>
          </p:cNvPr>
          <p:cNvSpPr txBox="1"/>
          <p:nvPr/>
        </p:nvSpPr>
        <p:spPr>
          <a:xfrm>
            <a:off x="9144000" y="3546047"/>
            <a:ext cx="255230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4400" b="1" dirty="0"/>
              <a:t>Média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Mediana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Moda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EBC499C8-53AE-B84D-AE17-1242710D2F96}"/>
              </a:ext>
            </a:extLst>
          </p:cNvPr>
          <p:cNvSpPr/>
          <p:nvPr/>
        </p:nvSpPr>
        <p:spPr>
          <a:xfrm>
            <a:off x="11892064" y="3529899"/>
            <a:ext cx="348280" cy="2123657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C2E95C3-FAF8-C187-4CDF-9135B1A9D7D4}"/>
              </a:ext>
            </a:extLst>
          </p:cNvPr>
          <p:cNvSpPr txBox="1"/>
          <p:nvPr/>
        </p:nvSpPr>
        <p:spPr>
          <a:xfrm>
            <a:off x="12436106" y="4007711"/>
            <a:ext cx="3676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Medidas de Tendência Central</a:t>
            </a:r>
          </a:p>
        </p:txBody>
      </p:sp>
    </p:spTree>
    <p:extLst>
      <p:ext uri="{BB962C8B-B14F-4D97-AF65-F5344CB8AC3E}">
        <p14:creationId xmlns:p14="http://schemas.microsoft.com/office/powerpoint/2010/main" val="381955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Como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poderia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comparar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EC8F389-4C58-F406-3D85-A62CF016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759651"/>
            <a:ext cx="12530262" cy="5069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B57D8DE-C932-FC2C-E37D-D3CA1F2DA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1164" y="3297913"/>
            <a:ext cx="5635469" cy="27164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5107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  <a:p>
            <a:endParaRPr lang="en-US" sz="3200" spc="77" dirty="0">
              <a:solidFill>
                <a:srgbClr val="072D4D"/>
              </a:solidFill>
              <a:latin typeface="Lato"/>
            </a:endParaRPr>
          </a:p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Para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qualquer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distribuição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de dados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, a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proporção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b="1" spc="77" dirty="0">
                <a:solidFill>
                  <a:srgbClr val="002060"/>
                </a:solidFill>
                <a:latin typeface="Lato"/>
              </a:rPr>
              <a:t>minima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de dados que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está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menos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de k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desvios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padrões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é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dada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por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: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3B92723-8E75-3B38-32ED-D4B073828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8713" y="4858480"/>
                <a:ext cx="4860000" cy="23541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%=1 − 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3B92723-8E75-3B38-32ED-D4B073828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13" y="4858480"/>
                <a:ext cx="4860000" cy="235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972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  <a:p>
            <a:endParaRPr lang="en-US" sz="3200" spc="77" dirty="0">
              <a:solidFill>
                <a:srgbClr val="072D4D"/>
              </a:solidFill>
              <a:latin typeface="Lato"/>
            </a:endParaRPr>
          </a:p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Para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qualquer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distribuição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de dados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, a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proporção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b="1" spc="77" dirty="0">
                <a:solidFill>
                  <a:srgbClr val="002060"/>
                </a:solidFill>
                <a:latin typeface="Lato"/>
              </a:rPr>
              <a:t>minima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de dados que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está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menos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de k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desvios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padrões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é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dada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por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: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3B92723-8E75-3B38-32ED-D4B073828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8713" y="4858480"/>
                <a:ext cx="4860000" cy="23541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%=1 − 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3B92723-8E75-3B38-32ED-D4B073828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13" y="4858480"/>
                <a:ext cx="4860000" cy="235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riângulo 7">
            <a:extLst>
              <a:ext uri="{FF2B5EF4-FFF2-40B4-BE49-F238E27FC236}">
                <a16:creationId xmlns:a16="http://schemas.microsoft.com/office/drawing/2014/main" id="{87B7C496-A2DA-E083-142E-2C7199DC9AEE}"/>
              </a:ext>
            </a:extLst>
          </p:cNvPr>
          <p:cNvSpPr/>
          <p:nvPr/>
        </p:nvSpPr>
        <p:spPr>
          <a:xfrm rot="5400000">
            <a:off x="11116857" y="5863141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4773D66-C184-BF10-ED73-3250612EFD58}"/>
                  </a:ext>
                </a:extLst>
              </p:cNvPr>
              <p:cNvSpPr txBox="1"/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0" smtClean="0">
                          <a:latin typeface="Cambria Math" panose="02040503050406030204" pitchFamily="18" charset="0"/>
                        </a:rPr>
                        <m:t>%= 1 −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%=75%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4773D66-C184-BF10-ED73-3250612EF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blipFill>
                <a:blip r:embed="rId5"/>
                <a:stretch>
                  <a:fillRect l="-4106" r="-1173" b="-28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172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  <a:p>
            <a:endParaRPr lang="en-US" sz="3200" spc="77" dirty="0">
              <a:solidFill>
                <a:srgbClr val="072D4D"/>
              </a:solidFill>
              <a:latin typeface="Lato"/>
            </a:endParaRPr>
          </a:p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Para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qualquer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distribuição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de dados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, a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proporção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b="1" spc="77" dirty="0">
                <a:solidFill>
                  <a:srgbClr val="002060"/>
                </a:solidFill>
                <a:latin typeface="Lato"/>
              </a:rPr>
              <a:t>minima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de dados que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está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a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menos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de k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desvios</a:t>
            </a:r>
            <a:r>
              <a:rPr lang="en-US" sz="32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C00000"/>
                </a:solidFill>
                <a:latin typeface="Lato"/>
              </a:rPr>
              <a:t>padrões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é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 dada </a:t>
            </a:r>
            <a:r>
              <a:rPr lang="en-US" sz="3200" spc="77" dirty="0" err="1">
                <a:solidFill>
                  <a:srgbClr val="002060"/>
                </a:solidFill>
                <a:latin typeface="Lato"/>
              </a:rPr>
              <a:t>por</a:t>
            </a:r>
            <a:r>
              <a:rPr lang="en-US" sz="3200" spc="77" dirty="0">
                <a:solidFill>
                  <a:srgbClr val="002060"/>
                </a:solidFill>
                <a:latin typeface="Lato"/>
              </a:rPr>
              <a:t>: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3B92723-8E75-3B38-32ED-D4B073828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8713" y="4858480"/>
                <a:ext cx="4860000" cy="23541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%=1 − 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3B92723-8E75-3B38-32ED-D4B073828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713" y="4858480"/>
                <a:ext cx="4860000" cy="235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riângulo 7">
            <a:extLst>
              <a:ext uri="{FF2B5EF4-FFF2-40B4-BE49-F238E27FC236}">
                <a16:creationId xmlns:a16="http://schemas.microsoft.com/office/drawing/2014/main" id="{87B7C496-A2DA-E083-142E-2C7199DC9AEE}"/>
              </a:ext>
            </a:extLst>
          </p:cNvPr>
          <p:cNvSpPr/>
          <p:nvPr/>
        </p:nvSpPr>
        <p:spPr>
          <a:xfrm rot="5400000">
            <a:off x="11116857" y="5863141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4773D66-C184-BF10-ED73-3250612EFD58}"/>
                  </a:ext>
                </a:extLst>
              </p:cNvPr>
              <p:cNvSpPr txBox="1"/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0" smtClean="0">
                          <a:latin typeface="Cambria Math" panose="02040503050406030204" pitchFamily="18" charset="0"/>
                        </a:rPr>
                        <m:t>%= 1 −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%=75%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4773D66-C184-BF10-ED73-3250612EF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blipFill>
                <a:blip r:embed="rId5"/>
                <a:stretch>
                  <a:fillRect l="-4106" r="-1173" b="-28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158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361D99-C6A4-8A0F-026A-A223B42A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4349041"/>
            <a:ext cx="7776864" cy="56689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2D64A6-C5FC-446E-7E91-0A3342A23E61}"/>
              </a:ext>
            </a:extLst>
          </p:cNvPr>
          <p:cNvSpPr txBox="1"/>
          <p:nvPr/>
        </p:nvSpPr>
        <p:spPr>
          <a:xfrm>
            <a:off x="7508285" y="4453084"/>
            <a:ext cx="915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/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0" smtClean="0">
                          <a:latin typeface="Cambria Math" panose="02040503050406030204" pitchFamily="18" charset="0"/>
                        </a:rPr>
                        <m:t>%= 1 −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%=75%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blipFill>
                <a:blip r:embed="rId5"/>
                <a:stretch>
                  <a:fillRect l="-4106" r="-1173" b="-28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ângulo 15">
            <a:extLst>
              <a:ext uri="{FF2B5EF4-FFF2-40B4-BE49-F238E27FC236}">
                <a16:creationId xmlns:a16="http://schemas.microsoft.com/office/drawing/2014/main" id="{D998F60F-15DA-19E3-AC78-9022F29F045E}"/>
              </a:ext>
            </a:extLst>
          </p:cNvPr>
          <p:cNvSpPr/>
          <p:nvPr/>
        </p:nvSpPr>
        <p:spPr>
          <a:xfrm rot="16200000" flipH="1">
            <a:off x="11348069" y="6881874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3336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361D99-C6A4-8A0F-026A-A223B42A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4349041"/>
            <a:ext cx="7776864" cy="56689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2D64A6-C5FC-446E-7E91-0A3342A23E61}"/>
              </a:ext>
            </a:extLst>
          </p:cNvPr>
          <p:cNvSpPr txBox="1"/>
          <p:nvPr/>
        </p:nvSpPr>
        <p:spPr>
          <a:xfrm>
            <a:off x="7508285" y="4453084"/>
            <a:ext cx="915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média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B52B9A-00F7-9107-ECEA-9D425BEE03EB}"/>
              </a:ext>
            </a:extLst>
          </p:cNvPr>
          <p:cNvSpPr txBox="1"/>
          <p:nvPr/>
        </p:nvSpPr>
        <p:spPr>
          <a:xfrm>
            <a:off x="8690010" y="3884379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+2 </a:t>
            </a:r>
            <a:r>
              <a:rPr lang="pt-BR" sz="3200" b="1" dirty="0" err="1">
                <a:solidFill>
                  <a:srgbClr val="C00000"/>
                </a:solidFill>
              </a:rPr>
              <a:t>s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404765-F024-2C58-989D-B23B66E5691C}"/>
              </a:ext>
            </a:extLst>
          </p:cNvPr>
          <p:cNvSpPr txBox="1"/>
          <p:nvPr/>
        </p:nvSpPr>
        <p:spPr>
          <a:xfrm>
            <a:off x="5489979" y="3884379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- 2s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/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0" smtClean="0">
                          <a:latin typeface="Cambria Math" panose="02040503050406030204" pitchFamily="18" charset="0"/>
                        </a:rPr>
                        <m:t>%= 1 −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%=75%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blipFill>
                <a:blip r:embed="rId5"/>
                <a:stretch>
                  <a:fillRect l="-4106" r="-1173" b="-28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ângulo 15">
            <a:extLst>
              <a:ext uri="{FF2B5EF4-FFF2-40B4-BE49-F238E27FC236}">
                <a16:creationId xmlns:a16="http://schemas.microsoft.com/office/drawing/2014/main" id="{D998F60F-15DA-19E3-AC78-9022F29F045E}"/>
              </a:ext>
            </a:extLst>
          </p:cNvPr>
          <p:cNvSpPr/>
          <p:nvPr/>
        </p:nvSpPr>
        <p:spPr>
          <a:xfrm rot="16200000" flipH="1">
            <a:off x="11348069" y="6881874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734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361D99-C6A4-8A0F-026A-A223B42A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4349041"/>
            <a:ext cx="7776864" cy="56689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2D64A6-C5FC-446E-7E91-0A3342A23E61}"/>
              </a:ext>
            </a:extLst>
          </p:cNvPr>
          <p:cNvSpPr txBox="1"/>
          <p:nvPr/>
        </p:nvSpPr>
        <p:spPr>
          <a:xfrm>
            <a:off x="7508285" y="4453084"/>
            <a:ext cx="915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média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B52B9A-00F7-9107-ECEA-9D425BEE03EB}"/>
              </a:ext>
            </a:extLst>
          </p:cNvPr>
          <p:cNvSpPr txBox="1"/>
          <p:nvPr/>
        </p:nvSpPr>
        <p:spPr>
          <a:xfrm>
            <a:off x="8690010" y="3884379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+2 </a:t>
            </a:r>
            <a:r>
              <a:rPr lang="pt-BR" sz="3200" b="1" dirty="0" err="1">
                <a:solidFill>
                  <a:srgbClr val="C00000"/>
                </a:solidFill>
              </a:rPr>
              <a:t>s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404765-F024-2C58-989D-B23B66E5691C}"/>
              </a:ext>
            </a:extLst>
          </p:cNvPr>
          <p:cNvSpPr txBox="1"/>
          <p:nvPr/>
        </p:nvSpPr>
        <p:spPr>
          <a:xfrm>
            <a:off x="5489979" y="3884379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- 2s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/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0" smtClean="0">
                          <a:latin typeface="Cambria Math" panose="02040503050406030204" pitchFamily="18" charset="0"/>
                        </a:rPr>
                        <m:t>%= 1 −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%=75%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715" y="4858480"/>
                <a:ext cx="4329583" cy="3575274"/>
              </a:xfrm>
              <a:prstGeom prst="rect">
                <a:avLst/>
              </a:prstGeom>
              <a:blipFill>
                <a:blip r:embed="rId5"/>
                <a:stretch>
                  <a:fillRect l="-4106" r="-1173" b="-28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ângulo 15">
            <a:extLst>
              <a:ext uri="{FF2B5EF4-FFF2-40B4-BE49-F238E27FC236}">
                <a16:creationId xmlns:a16="http://schemas.microsoft.com/office/drawing/2014/main" id="{D998F60F-15DA-19E3-AC78-9022F29F045E}"/>
              </a:ext>
            </a:extLst>
          </p:cNvPr>
          <p:cNvSpPr/>
          <p:nvPr/>
        </p:nvSpPr>
        <p:spPr>
          <a:xfrm rot="16200000" flipH="1">
            <a:off x="11348069" y="6881874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A9990D0E-4865-4D8E-754C-F0C402CCF0FF}"/>
              </a:ext>
            </a:extLst>
          </p:cNvPr>
          <p:cNvSpPr/>
          <p:nvPr/>
        </p:nvSpPr>
        <p:spPr>
          <a:xfrm rot="16200000">
            <a:off x="7335356" y="2055602"/>
            <a:ext cx="376929" cy="3240358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9425A59-30BF-11E8-AE5E-10C9B822BCCA}"/>
              </a:ext>
            </a:extLst>
          </p:cNvPr>
          <p:cNvSpPr txBox="1"/>
          <p:nvPr/>
        </p:nvSpPr>
        <p:spPr>
          <a:xfrm>
            <a:off x="6055507" y="2136343"/>
            <a:ext cx="290555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Pelo</a:t>
            </a:r>
            <a:r>
              <a:rPr lang="en-US" sz="24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menos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75% dos meus dados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estão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nessa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região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3203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378D40-B5F9-3551-7FBD-30E02FED3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06" y="4363872"/>
            <a:ext cx="7776864" cy="5668967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2D64A6-C5FC-446E-7E91-0A3342A23E61}"/>
              </a:ext>
            </a:extLst>
          </p:cNvPr>
          <p:cNvSpPr txBox="1"/>
          <p:nvPr/>
        </p:nvSpPr>
        <p:spPr>
          <a:xfrm>
            <a:off x="7508285" y="4453084"/>
            <a:ext cx="915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/>
              <p:nvPr/>
            </p:nvSpPr>
            <p:spPr>
              <a:xfrm>
                <a:off x="12648715" y="4858480"/>
                <a:ext cx="4329582" cy="3581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0" smtClean="0">
                          <a:latin typeface="Cambria Math" panose="02040503050406030204" pitchFamily="18" charset="0"/>
                        </a:rPr>
                        <m:t>%= 1 −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%=89%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715" y="4858480"/>
                <a:ext cx="4329582" cy="3581301"/>
              </a:xfrm>
              <a:prstGeom prst="rect">
                <a:avLst/>
              </a:prstGeom>
              <a:blipFill>
                <a:blip r:embed="rId5"/>
                <a:stretch>
                  <a:fillRect l="-4106" r="-1173" b="-24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ângulo 15">
            <a:extLst>
              <a:ext uri="{FF2B5EF4-FFF2-40B4-BE49-F238E27FC236}">
                <a16:creationId xmlns:a16="http://schemas.microsoft.com/office/drawing/2014/main" id="{D998F60F-15DA-19E3-AC78-9022F29F045E}"/>
              </a:ext>
            </a:extLst>
          </p:cNvPr>
          <p:cNvSpPr/>
          <p:nvPr/>
        </p:nvSpPr>
        <p:spPr>
          <a:xfrm rot="16200000" flipH="1">
            <a:off x="11348069" y="6881874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157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378D40-B5F9-3551-7FBD-30E02FED3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06" y="4363872"/>
            <a:ext cx="7776864" cy="5668967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2D64A6-C5FC-446E-7E91-0A3342A23E61}"/>
              </a:ext>
            </a:extLst>
          </p:cNvPr>
          <p:cNvSpPr txBox="1"/>
          <p:nvPr/>
        </p:nvSpPr>
        <p:spPr>
          <a:xfrm>
            <a:off x="7508285" y="4453084"/>
            <a:ext cx="915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média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B52B9A-00F7-9107-ECEA-9D425BEE03EB}"/>
              </a:ext>
            </a:extLst>
          </p:cNvPr>
          <p:cNvSpPr txBox="1"/>
          <p:nvPr/>
        </p:nvSpPr>
        <p:spPr>
          <a:xfrm>
            <a:off x="9392774" y="3884379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+3 </a:t>
            </a:r>
            <a:r>
              <a:rPr lang="pt-BR" sz="3200" b="1" dirty="0" err="1">
                <a:solidFill>
                  <a:srgbClr val="C00000"/>
                </a:solidFill>
              </a:rPr>
              <a:t>s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404765-F024-2C58-989D-B23B66E5691C}"/>
              </a:ext>
            </a:extLst>
          </p:cNvPr>
          <p:cNvSpPr txBox="1"/>
          <p:nvPr/>
        </p:nvSpPr>
        <p:spPr>
          <a:xfrm>
            <a:off x="4762075" y="3884379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- 3s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/>
              <p:nvPr/>
            </p:nvSpPr>
            <p:spPr>
              <a:xfrm>
                <a:off x="12648715" y="4858480"/>
                <a:ext cx="4329582" cy="3581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0" smtClean="0">
                          <a:latin typeface="Cambria Math" panose="02040503050406030204" pitchFamily="18" charset="0"/>
                        </a:rPr>
                        <m:t>%= 1 −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%=89%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715" y="4858480"/>
                <a:ext cx="4329582" cy="3581301"/>
              </a:xfrm>
              <a:prstGeom prst="rect">
                <a:avLst/>
              </a:prstGeom>
              <a:blipFill>
                <a:blip r:embed="rId5"/>
                <a:stretch>
                  <a:fillRect l="-4106" r="-1173" b="-24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ângulo 15">
            <a:extLst>
              <a:ext uri="{FF2B5EF4-FFF2-40B4-BE49-F238E27FC236}">
                <a16:creationId xmlns:a16="http://schemas.microsoft.com/office/drawing/2014/main" id="{D998F60F-15DA-19E3-AC78-9022F29F045E}"/>
              </a:ext>
            </a:extLst>
          </p:cNvPr>
          <p:cNvSpPr/>
          <p:nvPr/>
        </p:nvSpPr>
        <p:spPr>
          <a:xfrm rot="16200000" flipH="1">
            <a:off x="11348069" y="6881874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A9990D0E-4865-4D8E-754C-F0C402CCF0FF}"/>
              </a:ext>
            </a:extLst>
          </p:cNvPr>
          <p:cNvSpPr/>
          <p:nvPr/>
        </p:nvSpPr>
        <p:spPr>
          <a:xfrm rot="16200000">
            <a:off x="7425976" y="1354131"/>
            <a:ext cx="267698" cy="475253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9425A59-30BF-11E8-AE5E-10C9B822BCCA}"/>
              </a:ext>
            </a:extLst>
          </p:cNvPr>
          <p:cNvSpPr txBox="1"/>
          <p:nvPr/>
        </p:nvSpPr>
        <p:spPr>
          <a:xfrm>
            <a:off x="6055507" y="2136343"/>
            <a:ext cx="290555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Pelo</a:t>
            </a:r>
            <a:r>
              <a:rPr lang="en-US" sz="24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menos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89% dos meus dados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estão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nessa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região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2521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9A21544-8A01-FC88-BC2A-78003F0E3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112" y="4858480"/>
                <a:ext cx="4860000" cy="23541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%=1 − 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9A21544-8A01-FC88-BC2A-78003F0E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12" y="4858480"/>
                <a:ext cx="4860000" cy="235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riângulo 17">
            <a:extLst>
              <a:ext uri="{FF2B5EF4-FFF2-40B4-BE49-F238E27FC236}">
                <a16:creationId xmlns:a16="http://schemas.microsoft.com/office/drawing/2014/main" id="{C5BB1137-8836-10A7-4742-C8E52B140545}"/>
              </a:ext>
            </a:extLst>
          </p:cNvPr>
          <p:cNvSpPr/>
          <p:nvPr/>
        </p:nvSpPr>
        <p:spPr>
          <a:xfrm rot="5400000">
            <a:off x="5860273" y="5863141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a 7">
                <a:extLst>
                  <a:ext uri="{FF2B5EF4-FFF2-40B4-BE49-F238E27FC236}">
                    <a16:creationId xmlns:a16="http://schemas.microsoft.com/office/drawing/2014/main" id="{535C15C5-3D50-48E4-88C7-5427B8B65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025321"/>
                  </p:ext>
                </p:extLst>
              </p:nvPr>
            </p:nvGraphicFramePr>
            <p:xfrm>
              <a:off x="7293148" y="4229567"/>
              <a:ext cx="42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% 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𝒅𝒐𝒔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𝒅𝒂𝒅𝒐𝒔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~ 88,89%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93,75%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a 7">
                <a:extLst>
                  <a:ext uri="{FF2B5EF4-FFF2-40B4-BE49-F238E27FC236}">
                    <a16:creationId xmlns:a16="http://schemas.microsoft.com/office/drawing/2014/main" id="{535C15C5-3D50-48E4-88C7-5427B8B65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025321"/>
                  </p:ext>
                </p:extLst>
              </p:nvPr>
            </p:nvGraphicFramePr>
            <p:xfrm>
              <a:off x="7293148" y="4229567"/>
              <a:ext cx="42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02" t="-2439" r="-1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212" t="-2439" r="-1212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~ 88,89%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93,75%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165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-34717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B938AA0-D122-1895-DE3D-9F972E0EEEDC}"/>
              </a:ext>
            </a:extLst>
          </p:cNvPr>
          <p:cNvGrpSpPr/>
          <p:nvPr/>
        </p:nvGrpSpPr>
        <p:grpSpPr>
          <a:xfrm>
            <a:off x="893646" y="3546047"/>
            <a:ext cx="8054592" cy="5844118"/>
            <a:chOff x="3108080" y="3343299"/>
            <a:chExt cx="8054592" cy="584411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B84AFCB-285C-CD22-0C67-AFFF83A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C0562F3-A9EB-8E27-E9AC-AED4E98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986" y="3343299"/>
              <a:ext cx="3836686" cy="5844117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41630F-9314-0B02-35F7-9C3014028DB5}"/>
              </a:ext>
            </a:extLst>
          </p:cNvPr>
          <p:cNvSpPr txBox="1"/>
          <p:nvPr/>
        </p:nvSpPr>
        <p:spPr>
          <a:xfrm>
            <a:off x="9144000" y="3546047"/>
            <a:ext cx="255230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4400" b="1" dirty="0"/>
              <a:t>Média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Mediana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Moda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EBC499C8-53AE-B84D-AE17-1242710D2F96}"/>
              </a:ext>
            </a:extLst>
          </p:cNvPr>
          <p:cNvSpPr/>
          <p:nvPr/>
        </p:nvSpPr>
        <p:spPr>
          <a:xfrm>
            <a:off x="11892064" y="3529899"/>
            <a:ext cx="348280" cy="2123657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C2E95C3-FAF8-C187-4CDF-9135B1A9D7D4}"/>
              </a:ext>
            </a:extLst>
          </p:cNvPr>
          <p:cNvSpPr txBox="1"/>
          <p:nvPr/>
        </p:nvSpPr>
        <p:spPr>
          <a:xfrm>
            <a:off x="12436106" y="4007711"/>
            <a:ext cx="3676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Medidas de Tendência Central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B7D4008-017D-9639-4656-E0D7A989F9BA}"/>
              </a:ext>
            </a:extLst>
          </p:cNvPr>
          <p:cNvSpPr txBox="1"/>
          <p:nvPr/>
        </p:nvSpPr>
        <p:spPr>
          <a:xfrm>
            <a:off x="9144000" y="6397254"/>
            <a:ext cx="278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Medidas de Dispersão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A5984BCC-9C37-9661-1305-1B188496E0CC}"/>
              </a:ext>
            </a:extLst>
          </p:cNvPr>
          <p:cNvSpPr/>
          <p:nvPr/>
        </p:nvSpPr>
        <p:spPr>
          <a:xfrm rot="10800000">
            <a:off x="11717924" y="5935589"/>
            <a:ext cx="348280" cy="2123657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7BB9556-8C02-BCC0-1C42-C6D2191DCF16}"/>
              </a:ext>
            </a:extLst>
          </p:cNvPr>
          <p:cNvSpPr txBox="1"/>
          <p:nvPr/>
        </p:nvSpPr>
        <p:spPr>
          <a:xfrm>
            <a:off x="12066204" y="5935588"/>
            <a:ext cx="38068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4400" b="1" dirty="0"/>
              <a:t>Range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Variância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Desvio Padrão</a:t>
            </a:r>
          </a:p>
        </p:txBody>
      </p:sp>
    </p:spTree>
    <p:extLst>
      <p:ext uri="{BB962C8B-B14F-4D97-AF65-F5344CB8AC3E}">
        <p14:creationId xmlns:p14="http://schemas.microsoft.com/office/powerpoint/2010/main" val="2222036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9A21544-8A01-FC88-BC2A-78003F0E3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112" y="4858480"/>
                <a:ext cx="4860000" cy="23541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%=1 − 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9A21544-8A01-FC88-BC2A-78003F0E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12" y="4858480"/>
                <a:ext cx="4860000" cy="235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riângulo 17">
            <a:extLst>
              <a:ext uri="{FF2B5EF4-FFF2-40B4-BE49-F238E27FC236}">
                <a16:creationId xmlns:a16="http://schemas.microsoft.com/office/drawing/2014/main" id="{C5BB1137-8836-10A7-4742-C8E52B140545}"/>
              </a:ext>
            </a:extLst>
          </p:cNvPr>
          <p:cNvSpPr/>
          <p:nvPr/>
        </p:nvSpPr>
        <p:spPr>
          <a:xfrm rot="5400000">
            <a:off x="5860273" y="5863141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a 7">
                <a:extLst>
                  <a:ext uri="{FF2B5EF4-FFF2-40B4-BE49-F238E27FC236}">
                    <a16:creationId xmlns:a16="http://schemas.microsoft.com/office/drawing/2014/main" id="{535C15C5-3D50-48E4-88C7-5427B8B65D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3148" y="4229567"/>
              <a:ext cx="42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% 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𝒅𝒐𝒔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𝒅𝒂𝒅𝒐𝒔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~ 88,89%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93,75%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a 7">
                <a:extLst>
                  <a:ext uri="{FF2B5EF4-FFF2-40B4-BE49-F238E27FC236}">
                    <a16:creationId xmlns:a16="http://schemas.microsoft.com/office/drawing/2014/main" id="{535C15C5-3D50-48E4-88C7-5427B8B65D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93148" y="4229567"/>
              <a:ext cx="4200000" cy="361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00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1000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02" t="-2439" r="-100602" b="-6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212" t="-2439" r="-1212" b="-6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~ 88,89%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93,75%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3">
            <a:extLst>
              <a:ext uri="{FF2B5EF4-FFF2-40B4-BE49-F238E27FC236}">
                <a16:creationId xmlns:a16="http://schemas.microsoft.com/office/drawing/2014/main" id="{32292815-43BC-444B-027D-81D2D4259549}"/>
              </a:ext>
            </a:extLst>
          </p:cNvPr>
          <p:cNvSpPr txBox="1"/>
          <p:nvPr/>
        </p:nvSpPr>
        <p:spPr>
          <a:xfrm>
            <a:off x="11760013" y="4188812"/>
            <a:ext cx="308849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77" dirty="0">
                <a:solidFill>
                  <a:srgbClr val="C00000"/>
                </a:solidFill>
                <a:latin typeface="Lato"/>
              </a:rPr>
              <a:t>Para </a:t>
            </a:r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qualquer</a:t>
            </a:r>
            <a:r>
              <a:rPr lang="en-US" sz="24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distribuição</a:t>
            </a:r>
            <a:r>
              <a:rPr lang="en-US" sz="2400" b="1" spc="77" dirty="0">
                <a:solidFill>
                  <a:srgbClr val="C00000"/>
                </a:solidFill>
                <a:latin typeface="Lato"/>
              </a:rPr>
              <a:t> de dados</a:t>
            </a:r>
            <a:endParaRPr lang="en-US" sz="2400" spc="77" dirty="0">
              <a:solidFill>
                <a:srgbClr val="C00000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86446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9A21544-8A01-FC88-BC2A-78003F0E3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1112" y="4858480"/>
                <a:ext cx="4860000" cy="23541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%=1 − 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9A21544-8A01-FC88-BC2A-78003F0E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12" y="4858480"/>
                <a:ext cx="4860000" cy="235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riângulo 17">
            <a:extLst>
              <a:ext uri="{FF2B5EF4-FFF2-40B4-BE49-F238E27FC236}">
                <a16:creationId xmlns:a16="http://schemas.microsoft.com/office/drawing/2014/main" id="{C5BB1137-8836-10A7-4742-C8E52B140545}"/>
              </a:ext>
            </a:extLst>
          </p:cNvPr>
          <p:cNvSpPr/>
          <p:nvPr/>
        </p:nvSpPr>
        <p:spPr>
          <a:xfrm rot="5400000">
            <a:off x="5860273" y="5863141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a 7">
                <a:extLst>
                  <a:ext uri="{FF2B5EF4-FFF2-40B4-BE49-F238E27FC236}">
                    <a16:creationId xmlns:a16="http://schemas.microsoft.com/office/drawing/2014/main" id="{535C15C5-3D50-48E4-88C7-5427B8B65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397533"/>
                  </p:ext>
                </p:extLst>
              </p:nvPr>
            </p:nvGraphicFramePr>
            <p:xfrm>
              <a:off x="7293148" y="4229567"/>
              <a:ext cx="6296400" cy="3918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88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0988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098800">
                      <a:extLst>
                        <a:ext uri="{9D8B030D-6E8A-4147-A177-3AD203B41FA5}">
                          <a16:colId xmlns:a16="http://schemas.microsoft.com/office/drawing/2014/main" val="1290881262"/>
                        </a:ext>
                      </a:extLst>
                    </a:gridCol>
                  </a:tblGrid>
                  <a:tr h="51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% 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𝒅𝒐𝒔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𝒅𝒂𝒅𝒐𝒔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% 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𝒅𝒐𝒔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400" b="1" i="1" smtClean="0">
                                    <a:latin typeface="Cambria Math" panose="02040503050406030204" pitchFamily="18" charset="0"/>
                                  </a:rPr>
                                  <m:t>𝒅𝒂𝒅𝒐𝒔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dirty="0"/>
                            <a:t>(normal)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68,3%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95,5%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~ 88,89%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>
                              <a:solidFill>
                                <a:srgbClr val="C00000"/>
                              </a:solidFill>
                            </a:rPr>
                            <a:t>99,7%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93,75%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a 7">
                <a:extLst>
                  <a:ext uri="{FF2B5EF4-FFF2-40B4-BE49-F238E27FC236}">
                    <a16:creationId xmlns:a16="http://schemas.microsoft.com/office/drawing/2014/main" id="{535C15C5-3D50-48E4-88C7-5427B8B65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397533"/>
                  </p:ext>
                </p:extLst>
              </p:nvPr>
            </p:nvGraphicFramePr>
            <p:xfrm>
              <a:off x="7293148" y="4229567"/>
              <a:ext cx="6296400" cy="3918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98800">
                      <a:extLst>
                        <a:ext uri="{9D8B030D-6E8A-4147-A177-3AD203B41FA5}">
                          <a16:colId xmlns:a16="http://schemas.microsoft.com/office/drawing/2014/main" val="2425978706"/>
                        </a:ext>
                      </a:extLst>
                    </a:gridCol>
                    <a:gridCol w="2098800">
                      <a:extLst>
                        <a:ext uri="{9D8B030D-6E8A-4147-A177-3AD203B41FA5}">
                          <a16:colId xmlns:a16="http://schemas.microsoft.com/office/drawing/2014/main" val="2585828947"/>
                        </a:ext>
                      </a:extLst>
                    </a:gridCol>
                    <a:gridCol w="2098800">
                      <a:extLst>
                        <a:ext uri="{9D8B030D-6E8A-4147-A177-3AD203B41FA5}">
                          <a16:colId xmlns:a16="http://schemas.microsoft.com/office/drawing/2014/main" val="1290881262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02" t="-1538" r="-200000" b="-38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212" t="-1538" r="-101212" b="-38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1538" r="-602" b="-38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26673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68,3%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4617845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95,5%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708067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~ 88,89%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1" dirty="0">
                              <a:solidFill>
                                <a:srgbClr val="C00000"/>
                              </a:solidFill>
                            </a:rPr>
                            <a:t>99,7%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398122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93,75%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642568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96%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3376559"/>
                      </a:ext>
                    </a:extLst>
                  </a:tr>
                  <a:tr h="51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/>
                            <a:t>...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pt-BR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67323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6615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378D40-B5F9-3551-7FBD-30E02FED3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06" y="4363872"/>
            <a:ext cx="7776864" cy="5668967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2D64A6-C5FC-446E-7E91-0A3342A23E61}"/>
              </a:ext>
            </a:extLst>
          </p:cNvPr>
          <p:cNvSpPr txBox="1"/>
          <p:nvPr/>
        </p:nvSpPr>
        <p:spPr>
          <a:xfrm>
            <a:off x="7508285" y="4453084"/>
            <a:ext cx="915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média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B52B9A-00F7-9107-ECEA-9D425BEE03EB}"/>
              </a:ext>
            </a:extLst>
          </p:cNvPr>
          <p:cNvSpPr txBox="1"/>
          <p:nvPr/>
        </p:nvSpPr>
        <p:spPr>
          <a:xfrm>
            <a:off x="9392774" y="3884379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+3 </a:t>
            </a:r>
            <a:r>
              <a:rPr lang="pt-BR" sz="3200" b="1" dirty="0" err="1">
                <a:solidFill>
                  <a:srgbClr val="C00000"/>
                </a:solidFill>
              </a:rPr>
              <a:t>s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404765-F024-2C58-989D-B23B66E5691C}"/>
              </a:ext>
            </a:extLst>
          </p:cNvPr>
          <p:cNvSpPr txBox="1"/>
          <p:nvPr/>
        </p:nvSpPr>
        <p:spPr>
          <a:xfrm>
            <a:off x="4762075" y="3884379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- 3s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/>
              <p:nvPr/>
            </p:nvSpPr>
            <p:spPr>
              <a:xfrm>
                <a:off x="12648715" y="4858480"/>
                <a:ext cx="4329582" cy="3581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0" smtClean="0">
                          <a:latin typeface="Cambria Math" panose="02040503050406030204" pitchFamily="18" charset="0"/>
                        </a:rPr>
                        <m:t>%= 1 −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%=89%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715" y="4858480"/>
                <a:ext cx="4329582" cy="3581301"/>
              </a:xfrm>
              <a:prstGeom prst="rect">
                <a:avLst/>
              </a:prstGeom>
              <a:blipFill>
                <a:blip r:embed="rId5"/>
                <a:stretch>
                  <a:fillRect l="-4106" r="-1173" b="-24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ângulo 15">
            <a:extLst>
              <a:ext uri="{FF2B5EF4-FFF2-40B4-BE49-F238E27FC236}">
                <a16:creationId xmlns:a16="http://schemas.microsoft.com/office/drawing/2014/main" id="{D998F60F-15DA-19E3-AC78-9022F29F045E}"/>
              </a:ext>
            </a:extLst>
          </p:cNvPr>
          <p:cNvSpPr/>
          <p:nvPr/>
        </p:nvSpPr>
        <p:spPr>
          <a:xfrm rot="16200000" flipH="1">
            <a:off x="11348069" y="6881874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A9990D0E-4865-4D8E-754C-F0C402CCF0FF}"/>
              </a:ext>
            </a:extLst>
          </p:cNvPr>
          <p:cNvSpPr/>
          <p:nvPr/>
        </p:nvSpPr>
        <p:spPr>
          <a:xfrm rot="16200000">
            <a:off x="7425976" y="1354131"/>
            <a:ext cx="267698" cy="475253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9425A59-30BF-11E8-AE5E-10C9B822BCCA}"/>
              </a:ext>
            </a:extLst>
          </p:cNvPr>
          <p:cNvSpPr txBox="1"/>
          <p:nvPr/>
        </p:nvSpPr>
        <p:spPr>
          <a:xfrm>
            <a:off x="6055507" y="2136343"/>
            <a:ext cx="290555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Pelo</a:t>
            </a:r>
            <a:r>
              <a:rPr lang="en-US" sz="24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menos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89% dos meus dados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estão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nessa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região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9529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378D40-B5F9-3551-7FBD-30E02FED3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06" y="4363872"/>
            <a:ext cx="7776864" cy="5668967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Teorema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de Chebyshev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2D64A6-C5FC-446E-7E91-0A3342A23E61}"/>
              </a:ext>
            </a:extLst>
          </p:cNvPr>
          <p:cNvSpPr txBox="1"/>
          <p:nvPr/>
        </p:nvSpPr>
        <p:spPr>
          <a:xfrm>
            <a:off x="7508285" y="4453084"/>
            <a:ext cx="915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2060"/>
                </a:solidFill>
              </a:rPr>
              <a:t>média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B52B9A-00F7-9107-ECEA-9D425BEE03EB}"/>
              </a:ext>
            </a:extLst>
          </p:cNvPr>
          <p:cNvSpPr txBox="1"/>
          <p:nvPr/>
        </p:nvSpPr>
        <p:spPr>
          <a:xfrm>
            <a:off x="9392774" y="3884379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+3 </a:t>
            </a:r>
            <a:r>
              <a:rPr lang="pt-BR" sz="3200" b="1" dirty="0" err="1">
                <a:solidFill>
                  <a:srgbClr val="C00000"/>
                </a:solidFill>
              </a:rPr>
              <a:t>s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404765-F024-2C58-989D-B23B66E5691C}"/>
              </a:ext>
            </a:extLst>
          </p:cNvPr>
          <p:cNvSpPr txBox="1"/>
          <p:nvPr/>
        </p:nvSpPr>
        <p:spPr>
          <a:xfrm>
            <a:off x="4762075" y="3884379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- 3s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/>
              <p:nvPr/>
            </p:nvSpPr>
            <p:spPr>
              <a:xfrm>
                <a:off x="12648715" y="4858480"/>
                <a:ext cx="4329582" cy="3581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0" smtClean="0">
                          <a:latin typeface="Cambria Math" panose="02040503050406030204" pitchFamily="18" charset="0"/>
                        </a:rPr>
                        <m:t>%= 1 −</m:t>
                      </m:r>
                      <m:f>
                        <m:fPr>
                          <m:ctrlPr>
                            <a:rPr lang="pt-BR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pt-BR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6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6000" b="0" i="1" smtClean="0">
                          <a:latin typeface="Cambria Math" panose="02040503050406030204" pitchFamily="18" charset="0"/>
                        </a:rPr>
                        <m:t>%=89%</m:t>
                      </m:r>
                    </m:oMath>
                  </m:oMathPara>
                </a14:m>
                <a:endParaRPr lang="pt-BR" sz="6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F4ABCE3-7DB5-E82F-A56B-9D893D57D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715" y="4858480"/>
                <a:ext cx="4329582" cy="3581301"/>
              </a:xfrm>
              <a:prstGeom prst="rect">
                <a:avLst/>
              </a:prstGeom>
              <a:blipFill>
                <a:blip r:embed="rId5"/>
                <a:stretch>
                  <a:fillRect l="-4106" r="-1173" b="-24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ângulo 15">
            <a:extLst>
              <a:ext uri="{FF2B5EF4-FFF2-40B4-BE49-F238E27FC236}">
                <a16:creationId xmlns:a16="http://schemas.microsoft.com/office/drawing/2014/main" id="{D998F60F-15DA-19E3-AC78-9022F29F045E}"/>
              </a:ext>
            </a:extLst>
          </p:cNvPr>
          <p:cNvSpPr/>
          <p:nvPr/>
        </p:nvSpPr>
        <p:spPr>
          <a:xfrm rot="16200000" flipH="1">
            <a:off x="11348069" y="6881874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A9990D0E-4865-4D8E-754C-F0C402CCF0FF}"/>
              </a:ext>
            </a:extLst>
          </p:cNvPr>
          <p:cNvSpPr/>
          <p:nvPr/>
        </p:nvSpPr>
        <p:spPr>
          <a:xfrm rot="16200000">
            <a:off x="7425976" y="1354131"/>
            <a:ext cx="267698" cy="4752530"/>
          </a:xfrm>
          <a:prstGeom prst="righ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7FAB54-FC30-9C5B-A75F-1FBFAACB5ACD}"/>
              </a:ext>
            </a:extLst>
          </p:cNvPr>
          <p:cNvSpPr txBox="1"/>
          <p:nvPr/>
        </p:nvSpPr>
        <p:spPr>
          <a:xfrm>
            <a:off x="6055507" y="2136343"/>
            <a:ext cx="290555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Pelo</a:t>
            </a:r>
            <a:r>
              <a:rPr lang="en-US" sz="2400" b="1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b="1" spc="77" dirty="0" err="1">
                <a:solidFill>
                  <a:srgbClr val="C00000"/>
                </a:solidFill>
                <a:latin typeface="Lato"/>
              </a:rPr>
              <a:t>menos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89% dos meus dados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estão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nessa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  <a:r>
              <a:rPr lang="en-US" sz="2400" spc="77" dirty="0" err="1">
                <a:solidFill>
                  <a:srgbClr val="C00000"/>
                </a:solidFill>
                <a:latin typeface="Lato"/>
              </a:rPr>
              <a:t>região</a:t>
            </a:r>
            <a:r>
              <a:rPr lang="en-US" sz="2400" spc="77" dirty="0">
                <a:solidFill>
                  <a:srgbClr val="C00000"/>
                </a:solidFill>
                <a:latin typeface="Lato"/>
              </a:rPr>
              <a:t> 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9425A59-30BF-11E8-AE5E-10C9B822BCCA}"/>
              </a:ext>
            </a:extLst>
          </p:cNvPr>
          <p:cNvSpPr txBox="1">
            <a:spLocks/>
          </p:cNvSpPr>
          <p:nvPr/>
        </p:nvSpPr>
        <p:spPr>
          <a:xfrm>
            <a:off x="4502284" y="2327420"/>
            <a:ext cx="6012000" cy="104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spc="77" dirty="0">
                <a:solidFill>
                  <a:srgbClr val="002060"/>
                </a:solidFill>
                <a:latin typeface="Lato"/>
              </a:rPr>
              <a:t>Como </a:t>
            </a:r>
            <a:r>
              <a:rPr lang="en-US" sz="2800" b="1" spc="77" dirty="0" err="1">
                <a:solidFill>
                  <a:srgbClr val="002060"/>
                </a:solidFill>
                <a:latin typeface="Lato"/>
              </a:rPr>
              <a:t>é</a:t>
            </a:r>
            <a:r>
              <a:rPr lang="en-US" sz="2800" b="1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2800" b="1" spc="77" dirty="0" err="1">
                <a:solidFill>
                  <a:srgbClr val="002060"/>
                </a:solidFill>
                <a:latin typeface="Lato"/>
              </a:rPr>
              <a:t>uma</a:t>
            </a:r>
            <a:r>
              <a:rPr lang="en-US" sz="2800" b="1" spc="77" dirty="0">
                <a:solidFill>
                  <a:srgbClr val="002060"/>
                </a:solidFill>
                <a:latin typeface="Lato"/>
              </a:rPr>
              <a:t> normal, 99,7% dos meus dados </a:t>
            </a:r>
            <a:r>
              <a:rPr lang="en-US" sz="2800" b="1" spc="77" dirty="0" err="1">
                <a:solidFill>
                  <a:srgbClr val="002060"/>
                </a:solidFill>
                <a:latin typeface="Lato"/>
              </a:rPr>
              <a:t>estão</a:t>
            </a:r>
            <a:r>
              <a:rPr lang="en-US" sz="2800" b="1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2800" b="1" spc="77" dirty="0" err="1">
                <a:solidFill>
                  <a:srgbClr val="002060"/>
                </a:solidFill>
                <a:latin typeface="Lato"/>
              </a:rPr>
              <a:t>nessa</a:t>
            </a:r>
            <a:r>
              <a:rPr lang="en-US" sz="2800" b="1" spc="77" dirty="0">
                <a:solidFill>
                  <a:srgbClr val="002060"/>
                </a:solidFill>
                <a:latin typeface="Lato"/>
              </a:rPr>
              <a:t> </a:t>
            </a:r>
            <a:r>
              <a:rPr lang="en-US" sz="2800" b="1" spc="77" dirty="0" err="1">
                <a:solidFill>
                  <a:srgbClr val="002060"/>
                </a:solidFill>
                <a:latin typeface="Lato"/>
              </a:rPr>
              <a:t>região</a:t>
            </a:r>
            <a:endParaRPr lang="en-US" sz="2800" spc="77" dirty="0">
              <a:solidFill>
                <a:srgbClr val="002060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2604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Separatrizes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pontos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que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dividem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o conjunto de dados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em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partes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iguais</a:t>
            </a:r>
            <a:endParaRPr lang="en-US" sz="3200" b="1" spc="77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SEPARATRIZES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BD3C38-0707-0623-C2DD-7F3B359DC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67492"/>
            <a:ext cx="7572176" cy="49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25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Separatrizes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pontos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que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dividem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o conjunto de dados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em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partes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iguais</a:t>
            </a:r>
            <a:endParaRPr lang="en-US" sz="3200" b="1" spc="77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SEPARATRIZES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BD3C38-0707-0623-C2DD-7F3B359DC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67492"/>
            <a:ext cx="7572176" cy="4974275"/>
          </a:xfrm>
          <a:prstGeom prst="rect">
            <a:avLst/>
          </a:prstGeom>
        </p:spPr>
      </p:pic>
      <p:sp>
        <p:nvSpPr>
          <p:cNvPr id="25" name="Triângulo 24">
            <a:extLst>
              <a:ext uri="{FF2B5EF4-FFF2-40B4-BE49-F238E27FC236}">
                <a16:creationId xmlns:a16="http://schemas.microsoft.com/office/drawing/2014/main" id="{EC8CC657-8463-ADEA-1CAD-FDE464FC8532}"/>
              </a:ext>
            </a:extLst>
          </p:cNvPr>
          <p:cNvSpPr/>
          <p:nvPr/>
        </p:nvSpPr>
        <p:spPr>
          <a:xfrm rot="5400000">
            <a:off x="8324345" y="6382203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B58B9E-3EB2-6F4A-61F9-62655E77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6334" y="4059993"/>
            <a:ext cx="7583590" cy="498177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DD1063E-E4BD-682C-200F-09A6E60D21EE}"/>
              </a:ext>
            </a:extLst>
          </p:cNvPr>
          <p:cNvSpPr txBox="1"/>
          <p:nvPr/>
        </p:nvSpPr>
        <p:spPr>
          <a:xfrm>
            <a:off x="12866920" y="7346486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50%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EDE6E3-9836-8FAF-2D45-1B85D80902CC}"/>
              </a:ext>
            </a:extLst>
          </p:cNvPr>
          <p:cNvSpPr txBox="1"/>
          <p:nvPr/>
        </p:nvSpPr>
        <p:spPr>
          <a:xfrm>
            <a:off x="14688616" y="7346486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472213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Separatrizes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são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pontos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que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dividem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o conjunto de dados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em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partes</a:t>
            </a:r>
            <a:r>
              <a:rPr lang="en-US" sz="3200" b="1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b="1" spc="77" dirty="0" err="1">
                <a:solidFill>
                  <a:srgbClr val="072D4D"/>
                </a:solidFill>
                <a:latin typeface="Lato"/>
              </a:rPr>
              <a:t>iguais</a:t>
            </a:r>
            <a:endParaRPr lang="en-US" sz="3200" b="1" spc="77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SEPARATRIZES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BD3C38-0707-0623-C2DD-7F3B359DC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67492"/>
            <a:ext cx="7572176" cy="4974275"/>
          </a:xfrm>
          <a:prstGeom prst="rect">
            <a:avLst/>
          </a:prstGeom>
        </p:spPr>
      </p:pic>
      <p:sp>
        <p:nvSpPr>
          <p:cNvPr id="25" name="Triângulo 24">
            <a:extLst>
              <a:ext uri="{FF2B5EF4-FFF2-40B4-BE49-F238E27FC236}">
                <a16:creationId xmlns:a16="http://schemas.microsoft.com/office/drawing/2014/main" id="{EC8CC657-8463-ADEA-1CAD-FDE464FC8532}"/>
              </a:ext>
            </a:extLst>
          </p:cNvPr>
          <p:cNvSpPr/>
          <p:nvPr/>
        </p:nvSpPr>
        <p:spPr>
          <a:xfrm rot="5400000">
            <a:off x="8324345" y="6382203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B58B9E-3EB2-6F4A-61F9-62655E77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6334" y="4059993"/>
            <a:ext cx="7583590" cy="498177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DD1063E-E4BD-682C-200F-09A6E60D21EE}"/>
              </a:ext>
            </a:extLst>
          </p:cNvPr>
          <p:cNvSpPr txBox="1"/>
          <p:nvPr/>
        </p:nvSpPr>
        <p:spPr>
          <a:xfrm>
            <a:off x="12866920" y="7346486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50%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EDE6E3-9836-8FAF-2D45-1B85D80902CC}"/>
              </a:ext>
            </a:extLst>
          </p:cNvPr>
          <p:cNvSpPr txBox="1"/>
          <p:nvPr/>
        </p:nvSpPr>
        <p:spPr>
          <a:xfrm>
            <a:off x="14688616" y="7346486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50%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59163D-B4EF-08C0-A1D0-43394A1A022C}"/>
              </a:ext>
            </a:extLst>
          </p:cNvPr>
          <p:cNvSpPr txBox="1"/>
          <p:nvPr/>
        </p:nvSpPr>
        <p:spPr>
          <a:xfrm>
            <a:off x="13402851" y="3484000"/>
            <a:ext cx="1669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mediana</a:t>
            </a:r>
          </a:p>
        </p:txBody>
      </p:sp>
    </p:spTree>
    <p:extLst>
      <p:ext uri="{BB962C8B-B14F-4D97-AF65-F5344CB8AC3E}">
        <p14:creationId xmlns:p14="http://schemas.microsoft.com/office/powerpoint/2010/main" val="590049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FBFF37C-6784-3FB4-74C3-50FC439F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428" y="4066376"/>
            <a:ext cx="7572176" cy="4974275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Quartis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dividem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 base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4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partes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iguais</a:t>
            </a:r>
            <a:endParaRPr lang="en-US" sz="3200" b="1" spc="77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SEPARATRIZES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BD3C38-0707-0623-C2DD-7F3B359DC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067492"/>
            <a:ext cx="7572176" cy="4974275"/>
          </a:xfrm>
          <a:prstGeom prst="rect">
            <a:avLst/>
          </a:prstGeom>
        </p:spPr>
      </p:pic>
      <p:sp>
        <p:nvSpPr>
          <p:cNvPr id="25" name="Triângulo 24">
            <a:extLst>
              <a:ext uri="{FF2B5EF4-FFF2-40B4-BE49-F238E27FC236}">
                <a16:creationId xmlns:a16="http://schemas.microsoft.com/office/drawing/2014/main" id="{EC8CC657-8463-ADEA-1CAD-FDE464FC8532}"/>
              </a:ext>
            </a:extLst>
          </p:cNvPr>
          <p:cNvSpPr/>
          <p:nvPr/>
        </p:nvSpPr>
        <p:spPr>
          <a:xfrm rot="5400000">
            <a:off x="8324345" y="6382203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D1063E-E4BD-682C-200F-09A6E60D21EE}"/>
              </a:ext>
            </a:extLst>
          </p:cNvPr>
          <p:cNvSpPr txBox="1"/>
          <p:nvPr/>
        </p:nvSpPr>
        <p:spPr>
          <a:xfrm rot="16200000">
            <a:off x="13496615" y="7054098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288EEC-8AB0-08BF-F579-791338C30080}"/>
              </a:ext>
            </a:extLst>
          </p:cNvPr>
          <p:cNvSpPr txBox="1"/>
          <p:nvPr/>
        </p:nvSpPr>
        <p:spPr>
          <a:xfrm>
            <a:off x="13066052" y="4067383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Q1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04BAEE-D207-665C-8C97-D3043AD43350}"/>
              </a:ext>
            </a:extLst>
          </p:cNvPr>
          <p:cNvSpPr txBox="1"/>
          <p:nvPr/>
        </p:nvSpPr>
        <p:spPr>
          <a:xfrm rot="16200000">
            <a:off x="14026343" y="7054098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1548D2-B3AE-902A-00C4-EF55BFF18175}"/>
              </a:ext>
            </a:extLst>
          </p:cNvPr>
          <p:cNvSpPr txBox="1"/>
          <p:nvPr/>
        </p:nvSpPr>
        <p:spPr>
          <a:xfrm>
            <a:off x="12753623" y="7504702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5DEB22-6786-4DED-3B6B-AD9657013E8D}"/>
              </a:ext>
            </a:extLst>
          </p:cNvPr>
          <p:cNvSpPr txBox="1"/>
          <p:nvPr/>
        </p:nvSpPr>
        <p:spPr>
          <a:xfrm>
            <a:off x="14798544" y="7504701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AC28AE-F59F-C5A6-1E0A-578760E0A8A5}"/>
              </a:ext>
            </a:extLst>
          </p:cNvPr>
          <p:cNvSpPr txBox="1"/>
          <p:nvPr/>
        </p:nvSpPr>
        <p:spPr>
          <a:xfrm>
            <a:off x="14733511" y="4066376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Q3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C703E71-DF31-C5CA-70BE-4AED02415DA5}"/>
              </a:ext>
            </a:extLst>
          </p:cNvPr>
          <p:cNvSpPr txBox="1"/>
          <p:nvPr/>
        </p:nvSpPr>
        <p:spPr>
          <a:xfrm>
            <a:off x="13899781" y="3484000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Q2</a:t>
            </a:r>
          </a:p>
        </p:txBody>
      </p:sp>
    </p:spTree>
    <p:extLst>
      <p:ext uri="{BB962C8B-B14F-4D97-AF65-F5344CB8AC3E}">
        <p14:creationId xmlns:p14="http://schemas.microsoft.com/office/powerpoint/2010/main" val="655837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FBFF37C-6784-3FB4-74C3-50FC439F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428" y="4066376"/>
            <a:ext cx="7572176" cy="4974275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Quartis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dividem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 base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4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partes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iguais</a:t>
            </a:r>
            <a:endParaRPr lang="en-US" sz="3200" b="1" spc="77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SEPARATRIZES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BD3C38-0707-0623-C2DD-7F3B359DC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067492"/>
            <a:ext cx="7572176" cy="4974275"/>
          </a:xfrm>
          <a:prstGeom prst="rect">
            <a:avLst/>
          </a:prstGeom>
        </p:spPr>
      </p:pic>
      <p:sp>
        <p:nvSpPr>
          <p:cNvPr id="25" name="Triângulo 24">
            <a:extLst>
              <a:ext uri="{FF2B5EF4-FFF2-40B4-BE49-F238E27FC236}">
                <a16:creationId xmlns:a16="http://schemas.microsoft.com/office/drawing/2014/main" id="{EC8CC657-8463-ADEA-1CAD-FDE464FC8532}"/>
              </a:ext>
            </a:extLst>
          </p:cNvPr>
          <p:cNvSpPr/>
          <p:nvPr/>
        </p:nvSpPr>
        <p:spPr>
          <a:xfrm rot="5400000">
            <a:off x="8324345" y="6382203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D1063E-E4BD-682C-200F-09A6E60D21EE}"/>
              </a:ext>
            </a:extLst>
          </p:cNvPr>
          <p:cNvSpPr txBox="1"/>
          <p:nvPr/>
        </p:nvSpPr>
        <p:spPr>
          <a:xfrm rot="16200000">
            <a:off x="13496615" y="7054098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288EEC-8AB0-08BF-F579-791338C30080}"/>
              </a:ext>
            </a:extLst>
          </p:cNvPr>
          <p:cNvSpPr txBox="1"/>
          <p:nvPr/>
        </p:nvSpPr>
        <p:spPr>
          <a:xfrm>
            <a:off x="13066052" y="4067383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Q1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04BAEE-D207-665C-8C97-D3043AD43350}"/>
              </a:ext>
            </a:extLst>
          </p:cNvPr>
          <p:cNvSpPr txBox="1"/>
          <p:nvPr/>
        </p:nvSpPr>
        <p:spPr>
          <a:xfrm rot="16200000">
            <a:off x="14026343" y="7054098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1548D2-B3AE-902A-00C4-EF55BFF18175}"/>
              </a:ext>
            </a:extLst>
          </p:cNvPr>
          <p:cNvSpPr txBox="1"/>
          <p:nvPr/>
        </p:nvSpPr>
        <p:spPr>
          <a:xfrm>
            <a:off x="12753623" y="7504702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5DEB22-6786-4DED-3B6B-AD9657013E8D}"/>
              </a:ext>
            </a:extLst>
          </p:cNvPr>
          <p:cNvSpPr txBox="1"/>
          <p:nvPr/>
        </p:nvSpPr>
        <p:spPr>
          <a:xfrm>
            <a:off x="14798544" y="7504701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AC28AE-F59F-C5A6-1E0A-578760E0A8A5}"/>
              </a:ext>
            </a:extLst>
          </p:cNvPr>
          <p:cNvSpPr txBox="1"/>
          <p:nvPr/>
        </p:nvSpPr>
        <p:spPr>
          <a:xfrm>
            <a:off x="14733511" y="4066376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Q3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C703E71-DF31-C5CA-70BE-4AED02415DA5}"/>
              </a:ext>
            </a:extLst>
          </p:cNvPr>
          <p:cNvSpPr txBox="1"/>
          <p:nvPr/>
        </p:nvSpPr>
        <p:spPr>
          <a:xfrm>
            <a:off x="13899781" y="3484000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</a:rPr>
              <a:t>Q2 = mediana</a:t>
            </a:r>
          </a:p>
        </p:txBody>
      </p:sp>
    </p:spTree>
    <p:extLst>
      <p:ext uri="{BB962C8B-B14F-4D97-AF65-F5344CB8AC3E}">
        <p14:creationId xmlns:p14="http://schemas.microsoft.com/office/powerpoint/2010/main" val="1300944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Decis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dividem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 base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10,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centis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100,…</a:t>
            </a:r>
            <a:endParaRPr lang="en-US" sz="3200" b="1" spc="77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SEPARATRIZES</a:t>
            </a:r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EC8CC657-8463-ADEA-1CAD-FDE464FC8532}"/>
              </a:ext>
            </a:extLst>
          </p:cNvPr>
          <p:cNvSpPr/>
          <p:nvPr/>
        </p:nvSpPr>
        <p:spPr>
          <a:xfrm rot="5400000">
            <a:off x="8324345" y="6382203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1A2CB8-92FA-5895-7696-6E28E96C0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6" y="4066377"/>
            <a:ext cx="7572174" cy="49742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D53F1DD-2395-5E98-E490-C90F63091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833" y="4066376"/>
            <a:ext cx="7572173" cy="49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4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-34717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B938AA0-D122-1895-DE3D-9F972E0EEEDC}"/>
              </a:ext>
            </a:extLst>
          </p:cNvPr>
          <p:cNvGrpSpPr/>
          <p:nvPr/>
        </p:nvGrpSpPr>
        <p:grpSpPr>
          <a:xfrm>
            <a:off x="893646" y="3546047"/>
            <a:ext cx="8054592" cy="5844118"/>
            <a:chOff x="3108080" y="3343299"/>
            <a:chExt cx="8054592" cy="584411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B84AFCB-285C-CD22-0C67-AFFF83A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C0562F3-A9EB-8E27-E9AC-AED4E98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986" y="3343299"/>
              <a:ext cx="3836686" cy="5844117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41630F-9314-0B02-35F7-9C3014028DB5}"/>
              </a:ext>
            </a:extLst>
          </p:cNvPr>
          <p:cNvSpPr txBox="1"/>
          <p:nvPr/>
        </p:nvSpPr>
        <p:spPr>
          <a:xfrm>
            <a:off x="9144000" y="3546047"/>
            <a:ext cx="255230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4400" b="1" dirty="0"/>
              <a:t>Média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Mediana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Moda</a:t>
            </a: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EBC499C8-53AE-B84D-AE17-1242710D2F96}"/>
              </a:ext>
            </a:extLst>
          </p:cNvPr>
          <p:cNvSpPr/>
          <p:nvPr/>
        </p:nvSpPr>
        <p:spPr>
          <a:xfrm>
            <a:off x="11892064" y="3529899"/>
            <a:ext cx="348280" cy="2123657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C2E95C3-FAF8-C187-4CDF-9135B1A9D7D4}"/>
              </a:ext>
            </a:extLst>
          </p:cNvPr>
          <p:cNvSpPr txBox="1"/>
          <p:nvPr/>
        </p:nvSpPr>
        <p:spPr>
          <a:xfrm>
            <a:off x="12436106" y="4007711"/>
            <a:ext cx="3676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Medidas de Tendência Central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B7D4008-017D-9639-4656-E0D7A989F9BA}"/>
              </a:ext>
            </a:extLst>
          </p:cNvPr>
          <p:cNvSpPr txBox="1"/>
          <p:nvPr/>
        </p:nvSpPr>
        <p:spPr>
          <a:xfrm>
            <a:off x="9144000" y="6397254"/>
            <a:ext cx="278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Medidas de Dispersão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A5984BCC-9C37-9661-1305-1B188496E0CC}"/>
              </a:ext>
            </a:extLst>
          </p:cNvPr>
          <p:cNvSpPr/>
          <p:nvPr/>
        </p:nvSpPr>
        <p:spPr>
          <a:xfrm rot="10800000">
            <a:off x="11717924" y="5935589"/>
            <a:ext cx="348280" cy="2123657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7BB9556-8C02-BCC0-1C42-C6D2191DCF16}"/>
              </a:ext>
            </a:extLst>
          </p:cNvPr>
          <p:cNvSpPr txBox="1"/>
          <p:nvPr/>
        </p:nvSpPr>
        <p:spPr>
          <a:xfrm>
            <a:off x="12066204" y="5935588"/>
            <a:ext cx="38068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4400" b="1" dirty="0"/>
              <a:t>Range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Variância</a:t>
            </a:r>
          </a:p>
          <a:p>
            <a:pPr marL="285750" indent="-285750">
              <a:buFontTx/>
              <a:buChar char="-"/>
            </a:pPr>
            <a:r>
              <a:rPr lang="pt-BR" sz="4400" b="1" dirty="0"/>
              <a:t>Desvio Padrão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ECEAB2B-8119-F163-8CA3-00A922622335}"/>
              </a:ext>
            </a:extLst>
          </p:cNvPr>
          <p:cNvSpPr txBox="1"/>
          <p:nvPr/>
        </p:nvSpPr>
        <p:spPr>
          <a:xfrm>
            <a:off x="13363072" y="8730033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4400" b="1" dirty="0"/>
              <a:t>Quartis</a:t>
            </a:r>
          </a:p>
        </p:txBody>
      </p:sp>
      <p:sp>
        <p:nvSpPr>
          <p:cNvPr id="23" name="Chave Direita 22">
            <a:extLst>
              <a:ext uri="{FF2B5EF4-FFF2-40B4-BE49-F238E27FC236}">
                <a16:creationId xmlns:a16="http://schemas.microsoft.com/office/drawing/2014/main" id="{CBB5C8CD-8612-173C-F706-7719B582BD14}"/>
              </a:ext>
            </a:extLst>
          </p:cNvPr>
          <p:cNvSpPr/>
          <p:nvPr/>
        </p:nvSpPr>
        <p:spPr>
          <a:xfrm rot="10800000">
            <a:off x="13016416" y="8681835"/>
            <a:ext cx="305696" cy="87848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6F1B5AB-902F-D406-F424-046CC2CA57BC}"/>
              </a:ext>
            </a:extLst>
          </p:cNvPr>
          <p:cNvSpPr txBox="1"/>
          <p:nvPr/>
        </p:nvSpPr>
        <p:spPr>
          <a:xfrm>
            <a:off x="9144000" y="8520911"/>
            <a:ext cx="3676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C00000"/>
                </a:solidFill>
              </a:rPr>
              <a:t>Medidas de Tendência Central</a:t>
            </a:r>
          </a:p>
        </p:txBody>
      </p:sp>
    </p:spTree>
    <p:extLst>
      <p:ext uri="{BB962C8B-B14F-4D97-AF65-F5344CB8AC3E}">
        <p14:creationId xmlns:p14="http://schemas.microsoft.com/office/powerpoint/2010/main" val="1593601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FBFF37C-6784-3FB4-74C3-50FC439F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428" y="4066376"/>
            <a:ext cx="7572176" cy="4974275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610582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Quartis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dividem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 base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4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partes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iguais</a:t>
            </a:r>
            <a:endParaRPr lang="en-US" sz="3200" b="1" spc="77" dirty="0">
              <a:solidFill>
                <a:srgbClr val="072D4D"/>
              </a:solidFill>
              <a:latin typeface="Lato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SEPARATRIZES</a:t>
            </a:r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EC8CC657-8463-ADEA-1CAD-FDE464FC8532}"/>
              </a:ext>
            </a:extLst>
          </p:cNvPr>
          <p:cNvSpPr/>
          <p:nvPr/>
        </p:nvSpPr>
        <p:spPr>
          <a:xfrm rot="16200000" flipH="1">
            <a:off x="8324345" y="6382203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D1063E-E4BD-682C-200F-09A6E60D21EE}"/>
              </a:ext>
            </a:extLst>
          </p:cNvPr>
          <p:cNvSpPr txBox="1"/>
          <p:nvPr/>
        </p:nvSpPr>
        <p:spPr>
          <a:xfrm rot="16200000">
            <a:off x="13496615" y="7054098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288EEC-8AB0-08BF-F579-791338C30080}"/>
              </a:ext>
            </a:extLst>
          </p:cNvPr>
          <p:cNvSpPr txBox="1"/>
          <p:nvPr/>
        </p:nvSpPr>
        <p:spPr>
          <a:xfrm>
            <a:off x="13066052" y="4067383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Q1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04BAEE-D207-665C-8C97-D3043AD43350}"/>
              </a:ext>
            </a:extLst>
          </p:cNvPr>
          <p:cNvSpPr txBox="1"/>
          <p:nvPr/>
        </p:nvSpPr>
        <p:spPr>
          <a:xfrm rot="16200000">
            <a:off x="14026343" y="7054098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1548D2-B3AE-902A-00C4-EF55BFF18175}"/>
              </a:ext>
            </a:extLst>
          </p:cNvPr>
          <p:cNvSpPr txBox="1"/>
          <p:nvPr/>
        </p:nvSpPr>
        <p:spPr>
          <a:xfrm>
            <a:off x="12753623" y="7504702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5DEB22-6786-4DED-3B6B-AD9657013E8D}"/>
              </a:ext>
            </a:extLst>
          </p:cNvPr>
          <p:cNvSpPr txBox="1"/>
          <p:nvPr/>
        </p:nvSpPr>
        <p:spPr>
          <a:xfrm>
            <a:off x="14798544" y="7504701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AC28AE-F59F-C5A6-1E0A-578760E0A8A5}"/>
              </a:ext>
            </a:extLst>
          </p:cNvPr>
          <p:cNvSpPr txBox="1"/>
          <p:nvPr/>
        </p:nvSpPr>
        <p:spPr>
          <a:xfrm>
            <a:off x="14733511" y="4066376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Q3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C703E71-DF31-C5CA-70BE-4AED02415DA5}"/>
              </a:ext>
            </a:extLst>
          </p:cNvPr>
          <p:cNvSpPr txBox="1"/>
          <p:nvPr/>
        </p:nvSpPr>
        <p:spPr>
          <a:xfrm>
            <a:off x="13899781" y="3484000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Q2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899C650-F37B-436D-D7DD-01BE6E891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72" y="4160093"/>
            <a:ext cx="7572176" cy="49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46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B938AA0-D122-1895-DE3D-9F972E0EEEDC}"/>
              </a:ext>
            </a:extLst>
          </p:cNvPr>
          <p:cNvGrpSpPr/>
          <p:nvPr/>
        </p:nvGrpSpPr>
        <p:grpSpPr>
          <a:xfrm>
            <a:off x="893646" y="3546047"/>
            <a:ext cx="8054592" cy="5844118"/>
            <a:chOff x="3108080" y="3343299"/>
            <a:chExt cx="8054592" cy="584411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B84AFCB-285C-CD22-0C67-AFFF83A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C0562F3-A9EB-8E27-E9AC-AED4E98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986" y="3343299"/>
              <a:ext cx="3836686" cy="5844117"/>
            </a:xfrm>
            <a:prstGeom prst="rect">
              <a:avLst/>
            </a:prstGeom>
          </p:spPr>
        </p:pic>
      </p:grpSp>
      <p:sp>
        <p:nvSpPr>
          <p:cNvPr id="13" name="Triângulo 12">
            <a:extLst>
              <a:ext uri="{FF2B5EF4-FFF2-40B4-BE49-F238E27FC236}">
                <a16:creationId xmlns:a16="http://schemas.microsoft.com/office/drawing/2014/main" id="{8B05459B-034E-FCE5-4A4E-D4A366C8F7C5}"/>
              </a:ext>
            </a:extLst>
          </p:cNvPr>
          <p:cNvSpPr/>
          <p:nvPr/>
        </p:nvSpPr>
        <p:spPr>
          <a:xfrm rot="5400000">
            <a:off x="9222453" y="6295679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3EF95DF-EFBF-0DF3-E5D9-874FA6843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382" y="3571015"/>
            <a:ext cx="3836686" cy="5794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3736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B938AA0-D122-1895-DE3D-9F972E0EEEDC}"/>
              </a:ext>
            </a:extLst>
          </p:cNvPr>
          <p:cNvGrpSpPr/>
          <p:nvPr/>
        </p:nvGrpSpPr>
        <p:grpSpPr>
          <a:xfrm>
            <a:off x="893646" y="3546047"/>
            <a:ext cx="8054592" cy="5844118"/>
            <a:chOff x="3108080" y="3343299"/>
            <a:chExt cx="8054592" cy="584411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B84AFCB-285C-CD22-0C67-AFFF83A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C0562F3-A9EB-8E27-E9AC-AED4E98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986" y="3343299"/>
              <a:ext cx="3836686" cy="5844117"/>
            </a:xfrm>
            <a:prstGeom prst="rect">
              <a:avLst/>
            </a:prstGeom>
          </p:spPr>
        </p:pic>
      </p:grpSp>
      <p:sp>
        <p:nvSpPr>
          <p:cNvPr id="13" name="Triângulo 12">
            <a:extLst>
              <a:ext uri="{FF2B5EF4-FFF2-40B4-BE49-F238E27FC236}">
                <a16:creationId xmlns:a16="http://schemas.microsoft.com/office/drawing/2014/main" id="{8B05459B-034E-FCE5-4A4E-D4A366C8F7C5}"/>
              </a:ext>
            </a:extLst>
          </p:cNvPr>
          <p:cNvSpPr/>
          <p:nvPr/>
        </p:nvSpPr>
        <p:spPr>
          <a:xfrm rot="5400000">
            <a:off x="9222453" y="6295679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3EF95DF-EFBF-0DF3-E5D9-874FA6843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382" y="3571015"/>
            <a:ext cx="3836686" cy="5794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E472D02B-4986-2F55-A888-AEA9CB1A5B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5050866"/>
            <a:ext cx="596690" cy="596690"/>
          </a:xfrm>
          <a:prstGeom prst="rect">
            <a:avLst/>
          </a:prstGeom>
        </p:spPr>
      </p:pic>
      <p:pic>
        <p:nvPicPr>
          <p:cNvPr id="17" name="Imagem 16" descr="Forma&#10;&#10;Descrição gerada automaticamente com confiança média">
            <a:extLst>
              <a:ext uri="{FF2B5EF4-FFF2-40B4-BE49-F238E27FC236}">
                <a16:creationId xmlns:a16="http://schemas.microsoft.com/office/drawing/2014/main" id="{3783CC0E-242C-0534-481E-74AD5E2AB0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5565209"/>
            <a:ext cx="596690" cy="596690"/>
          </a:xfrm>
          <a:prstGeom prst="rect">
            <a:avLst/>
          </a:prstGeom>
        </p:spPr>
      </p:pic>
      <p:pic>
        <p:nvPicPr>
          <p:cNvPr id="23" name="Imagem 22" descr="Forma&#10;&#10;Descrição gerada automaticamente com confiança média">
            <a:extLst>
              <a:ext uri="{FF2B5EF4-FFF2-40B4-BE49-F238E27FC236}">
                <a16:creationId xmlns:a16="http://schemas.microsoft.com/office/drawing/2014/main" id="{F3CEA2BE-3423-A337-A6F7-FA7449D3F8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6593895"/>
            <a:ext cx="596690" cy="596690"/>
          </a:xfrm>
          <a:prstGeom prst="rect">
            <a:avLst/>
          </a:prstGeom>
        </p:spPr>
      </p:pic>
      <p:pic>
        <p:nvPicPr>
          <p:cNvPr id="24" name="Imagem 23" descr="Forma&#10;&#10;Descrição gerada automaticamente com confiança média">
            <a:extLst>
              <a:ext uri="{FF2B5EF4-FFF2-40B4-BE49-F238E27FC236}">
                <a16:creationId xmlns:a16="http://schemas.microsoft.com/office/drawing/2014/main" id="{D6491682-CA3E-67D8-98D6-01E1F22919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8651266"/>
            <a:ext cx="596690" cy="5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61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B938AA0-D122-1895-DE3D-9F972E0EEEDC}"/>
              </a:ext>
            </a:extLst>
          </p:cNvPr>
          <p:cNvGrpSpPr/>
          <p:nvPr/>
        </p:nvGrpSpPr>
        <p:grpSpPr>
          <a:xfrm>
            <a:off x="893646" y="3546047"/>
            <a:ext cx="8054592" cy="5844118"/>
            <a:chOff x="3108080" y="3343299"/>
            <a:chExt cx="8054592" cy="584411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B84AFCB-285C-CD22-0C67-AFFF83A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C0562F3-A9EB-8E27-E9AC-AED4E98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986" y="3343299"/>
              <a:ext cx="3836686" cy="5844117"/>
            </a:xfrm>
            <a:prstGeom prst="rect">
              <a:avLst/>
            </a:prstGeom>
          </p:spPr>
        </p:pic>
      </p:grpSp>
      <p:sp>
        <p:nvSpPr>
          <p:cNvPr id="13" name="Triângulo 12">
            <a:extLst>
              <a:ext uri="{FF2B5EF4-FFF2-40B4-BE49-F238E27FC236}">
                <a16:creationId xmlns:a16="http://schemas.microsoft.com/office/drawing/2014/main" id="{8B05459B-034E-FCE5-4A4E-D4A366C8F7C5}"/>
              </a:ext>
            </a:extLst>
          </p:cNvPr>
          <p:cNvSpPr/>
          <p:nvPr/>
        </p:nvSpPr>
        <p:spPr>
          <a:xfrm rot="5400000">
            <a:off x="9222453" y="6295679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3EF95DF-EFBF-0DF3-E5D9-874FA6843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382" y="3571015"/>
            <a:ext cx="3836686" cy="5794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E472D02B-4986-2F55-A888-AEA9CB1A5B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5050866"/>
            <a:ext cx="596690" cy="596690"/>
          </a:xfrm>
          <a:prstGeom prst="rect">
            <a:avLst/>
          </a:prstGeom>
        </p:spPr>
      </p:pic>
      <p:pic>
        <p:nvPicPr>
          <p:cNvPr id="17" name="Imagem 16" descr="Forma&#10;&#10;Descrição gerada automaticamente com confiança média">
            <a:extLst>
              <a:ext uri="{FF2B5EF4-FFF2-40B4-BE49-F238E27FC236}">
                <a16:creationId xmlns:a16="http://schemas.microsoft.com/office/drawing/2014/main" id="{3783CC0E-242C-0534-481E-74AD5E2AB0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5565209"/>
            <a:ext cx="596690" cy="596690"/>
          </a:xfrm>
          <a:prstGeom prst="rect">
            <a:avLst/>
          </a:prstGeom>
        </p:spPr>
      </p:pic>
      <p:pic>
        <p:nvPicPr>
          <p:cNvPr id="21" name="Imagem 20" descr="Forma&#10;&#10;Descrição gerada automaticamente com confiança média">
            <a:extLst>
              <a:ext uri="{FF2B5EF4-FFF2-40B4-BE49-F238E27FC236}">
                <a16:creationId xmlns:a16="http://schemas.microsoft.com/office/drawing/2014/main" id="{5960D60B-6A9D-4F6A-D004-CE667F0F3E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8651266"/>
            <a:ext cx="596690" cy="596690"/>
          </a:xfrm>
          <a:prstGeom prst="rect">
            <a:avLst/>
          </a:prstGeom>
        </p:spPr>
      </p:pic>
      <p:pic>
        <p:nvPicPr>
          <p:cNvPr id="22" name="Imagem 21" descr="Forma&#10;&#10;Descrição gerada automaticamente com confiança média">
            <a:extLst>
              <a:ext uri="{FF2B5EF4-FFF2-40B4-BE49-F238E27FC236}">
                <a16:creationId xmlns:a16="http://schemas.microsoft.com/office/drawing/2014/main" id="{BA4D1F15-B283-8614-95F4-ADEAAA4505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6079552"/>
            <a:ext cx="596690" cy="596690"/>
          </a:xfrm>
          <a:prstGeom prst="rect">
            <a:avLst/>
          </a:prstGeom>
        </p:spPr>
      </p:pic>
      <p:pic>
        <p:nvPicPr>
          <p:cNvPr id="23" name="Imagem 22" descr="Forma&#10;&#10;Descrição gerada automaticamente com confiança média">
            <a:extLst>
              <a:ext uri="{FF2B5EF4-FFF2-40B4-BE49-F238E27FC236}">
                <a16:creationId xmlns:a16="http://schemas.microsoft.com/office/drawing/2014/main" id="{F3CEA2BE-3423-A337-A6F7-FA7449D3F8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6593895"/>
            <a:ext cx="596690" cy="5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B938AA0-D122-1895-DE3D-9F972E0EEEDC}"/>
              </a:ext>
            </a:extLst>
          </p:cNvPr>
          <p:cNvGrpSpPr/>
          <p:nvPr/>
        </p:nvGrpSpPr>
        <p:grpSpPr>
          <a:xfrm>
            <a:off x="893646" y="3546047"/>
            <a:ext cx="8054592" cy="5844118"/>
            <a:chOff x="3108080" y="3343299"/>
            <a:chExt cx="8054592" cy="584411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B84AFCB-285C-CD22-0C67-AFFF83A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C0562F3-A9EB-8E27-E9AC-AED4E98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986" y="3343299"/>
              <a:ext cx="3836686" cy="5844117"/>
            </a:xfrm>
            <a:prstGeom prst="rect">
              <a:avLst/>
            </a:prstGeom>
          </p:spPr>
        </p:pic>
      </p:grpSp>
      <p:sp>
        <p:nvSpPr>
          <p:cNvPr id="13" name="Triângulo 12">
            <a:extLst>
              <a:ext uri="{FF2B5EF4-FFF2-40B4-BE49-F238E27FC236}">
                <a16:creationId xmlns:a16="http://schemas.microsoft.com/office/drawing/2014/main" id="{8B05459B-034E-FCE5-4A4E-D4A366C8F7C5}"/>
              </a:ext>
            </a:extLst>
          </p:cNvPr>
          <p:cNvSpPr/>
          <p:nvPr/>
        </p:nvSpPr>
        <p:spPr>
          <a:xfrm rot="5400000">
            <a:off x="9222453" y="6295679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3EF95DF-EFBF-0DF3-E5D9-874FA6843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382" y="3571015"/>
            <a:ext cx="3836686" cy="5794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E472D02B-4986-2F55-A888-AEA9CB1A5B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5050866"/>
            <a:ext cx="596690" cy="596690"/>
          </a:xfrm>
          <a:prstGeom prst="rect">
            <a:avLst/>
          </a:prstGeom>
        </p:spPr>
      </p:pic>
      <p:pic>
        <p:nvPicPr>
          <p:cNvPr id="17" name="Imagem 16" descr="Forma&#10;&#10;Descrição gerada automaticamente com confiança média">
            <a:extLst>
              <a:ext uri="{FF2B5EF4-FFF2-40B4-BE49-F238E27FC236}">
                <a16:creationId xmlns:a16="http://schemas.microsoft.com/office/drawing/2014/main" id="{3783CC0E-242C-0534-481E-74AD5E2AB0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5565209"/>
            <a:ext cx="596690" cy="596690"/>
          </a:xfrm>
          <a:prstGeom prst="rect">
            <a:avLst/>
          </a:prstGeom>
        </p:spPr>
      </p:pic>
      <p:pic>
        <p:nvPicPr>
          <p:cNvPr id="18" name="Imagem 17" descr="Forma&#10;&#10;Descrição gerada automaticamente com confiança média">
            <a:extLst>
              <a:ext uri="{FF2B5EF4-FFF2-40B4-BE49-F238E27FC236}">
                <a16:creationId xmlns:a16="http://schemas.microsoft.com/office/drawing/2014/main" id="{E37B8203-A86C-4204-9387-FC4E6F5ABD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7108238"/>
            <a:ext cx="596690" cy="596690"/>
          </a:xfrm>
          <a:prstGeom prst="rect">
            <a:avLst/>
          </a:prstGeom>
        </p:spPr>
      </p:pic>
      <p:pic>
        <p:nvPicPr>
          <p:cNvPr id="19" name="Imagem 18" descr="Forma&#10;&#10;Descrição gerada automaticamente com confiança média">
            <a:extLst>
              <a:ext uri="{FF2B5EF4-FFF2-40B4-BE49-F238E27FC236}">
                <a16:creationId xmlns:a16="http://schemas.microsoft.com/office/drawing/2014/main" id="{BF1AEB26-63A8-0DA3-E0D4-FDB3789E9E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7622581"/>
            <a:ext cx="596690" cy="596690"/>
          </a:xfrm>
          <a:prstGeom prst="rect">
            <a:avLst/>
          </a:prstGeom>
        </p:spPr>
      </p:pic>
      <p:pic>
        <p:nvPicPr>
          <p:cNvPr id="20" name="Imagem 19" descr="Forma&#10;&#10;Descrição gerada automaticamente com confiança média">
            <a:extLst>
              <a:ext uri="{FF2B5EF4-FFF2-40B4-BE49-F238E27FC236}">
                <a16:creationId xmlns:a16="http://schemas.microsoft.com/office/drawing/2014/main" id="{2B23F6BB-11B4-6717-90B7-C010A71B4F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8136924"/>
            <a:ext cx="596690" cy="596690"/>
          </a:xfrm>
          <a:prstGeom prst="rect">
            <a:avLst/>
          </a:prstGeom>
        </p:spPr>
      </p:pic>
      <p:pic>
        <p:nvPicPr>
          <p:cNvPr id="21" name="Imagem 20" descr="Forma&#10;&#10;Descrição gerada automaticamente com confiança média">
            <a:extLst>
              <a:ext uri="{FF2B5EF4-FFF2-40B4-BE49-F238E27FC236}">
                <a16:creationId xmlns:a16="http://schemas.microsoft.com/office/drawing/2014/main" id="{5960D60B-6A9D-4F6A-D004-CE667F0F3E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8651266"/>
            <a:ext cx="596690" cy="596690"/>
          </a:xfrm>
          <a:prstGeom prst="rect">
            <a:avLst/>
          </a:prstGeom>
        </p:spPr>
      </p:pic>
      <p:pic>
        <p:nvPicPr>
          <p:cNvPr id="22" name="Imagem 21" descr="Forma&#10;&#10;Descrição gerada automaticamente com confiança média">
            <a:extLst>
              <a:ext uri="{FF2B5EF4-FFF2-40B4-BE49-F238E27FC236}">
                <a16:creationId xmlns:a16="http://schemas.microsoft.com/office/drawing/2014/main" id="{BA4D1F15-B283-8614-95F4-ADEAAA4505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6079552"/>
            <a:ext cx="596690" cy="596690"/>
          </a:xfrm>
          <a:prstGeom prst="rect">
            <a:avLst/>
          </a:prstGeom>
        </p:spPr>
      </p:pic>
      <p:pic>
        <p:nvPicPr>
          <p:cNvPr id="23" name="Imagem 22" descr="Forma&#10;&#10;Descrição gerada automaticamente com confiança média">
            <a:extLst>
              <a:ext uri="{FF2B5EF4-FFF2-40B4-BE49-F238E27FC236}">
                <a16:creationId xmlns:a16="http://schemas.microsoft.com/office/drawing/2014/main" id="{F3CEA2BE-3423-A337-A6F7-FA7449D3F8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624" y="6593895"/>
            <a:ext cx="596690" cy="5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8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B938AA0-D122-1895-DE3D-9F972E0EEEDC}"/>
              </a:ext>
            </a:extLst>
          </p:cNvPr>
          <p:cNvGrpSpPr/>
          <p:nvPr/>
        </p:nvGrpSpPr>
        <p:grpSpPr>
          <a:xfrm>
            <a:off x="893646" y="3546047"/>
            <a:ext cx="8054592" cy="5844118"/>
            <a:chOff x="3108080" y="3343299"/>
            <a:chExt cx="8054592" cy="584411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B84AFCB-285C-CD22-0C67-AFFF83A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C0562F3-A9EB-8E27-E9AC-AED4E98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986" y="3343299"/>
              <a:ext cx="3836686" cy="5844117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721B2F38-5AA3-44C4-487F-79FE815E0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382" y="3136739"/>
            <a:ext cx="3836686" cy="6662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riângulo 12">
            <a:extLst>
              <a:ext uri="{FF2B5EF4-FFF2-40B4-BE49-F238E27FC236}">
                <a16:creationId xmlns:a16="http://schemas.microsoft.com/office/drawing/2014/main" id="{8B05459B-034E-FCE5-4A4E-D4A366C8F7C5}"/>
              </a:ext>
            </a:extLst>
          </p:cNvPr>
          <p:cNvSpPr/>
          <p:nvPr/>
        </p:nvSpPr>
        <p:spPr>
          <a:xfrm rot="5400000">
            <a:off x="9222453" y="6295679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90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>
                <a:solidFill>
                  <a:srgbClr val="072D4D"/>
                </a:solidFill>
                <a:latin typeface="Lato"/>
              </a:rPr>
              <a:t>Qual das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duas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abaixo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você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escolheria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pra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comprar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seu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carro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?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A DESCRIÇÃO ESTATÍSTICA DO PANDAS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B938AA0-D122-1895-DE3D-9F972E0EEEDC}"/>
              </a:ext>
            </a:extLst>
          </p:cNvPr>
          <p:cNvGrpSpPr/>
          <p:nvPr/>
        </p:nvGrpSpPr>
        <p:grpSpPr>
          <a:xfrm>
            <a:off x="893646" y="3546047"/>
            <a:ext cx="8054592" cy="5844118"/>
            <a:chOff x="3108080" y="3343299"/>
            <a:chExt cx="8054592" cy="584411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B84AFCB-285C-CD22-0C67-AFFF83A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8080" y="3343300"/>
              <a:ext cx="3836686" cy="5844117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C0562F3-A9EB-8E27-E9AC-AED4E98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5986" y="3343299"/>
              <a:ext cx="3836686" cy="5844117"/>
            </a:xfrm>
            <a:prstGeom prst="rect">
              <a:avLst/>
            </a:prstGeom>
          </p:spPr>
        </p:pic>
      </p:grpSp>
      <p:sp>
        <p:nvSpPr>
          <p:cNvPr id="13" name="Triângulo 12">
            <a:extLst>
              <a:ext uri="{FF2B5EF4-FFF2-40B4-BE49-F238E27FC236}">
                <a16:creationId xmlns:a16="http://schemas.microsoft.com/office/drawing/2014/main" id="{8B05459B-034E-FCE5-4A4E-D4A366C8F7C5}"/>
              </a:ext>
            </a:extLst>
          </p:cNvPr>
          <p:cNvSpPr/>
          <p:nvPr/>
        </p:nvSpPr>
        <p:spPr>
          <a:xfrm rot="5400000">
            <a:off x="9222453" y="6295679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3EF95DF-EFBF-0DF3-E5D9-874FA6843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382" y="3571015"/>
            <a:ext cx="3836686" cy="5794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792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Sendo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as 2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: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683F1B6F-B438-CEDC-3B6E-C356A9CE6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95397"/>
              </p:ext>
            </p:extLst>
          </p:nvPr>
        </p:nvGraphicFramePr>
        <p:xfrm>
          <a:off x="685800" y="3632938"/>
          <a:ext cx="9577065" cy="22657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92355">
                  <a:extLst>
                    <a:ext uri="{9D8B030D-6E8A-4147-A177-3AD203B41FA5}">
                      <a16:colId xmlns:a16="http://schemas.microsoft.com/office/drawing/2014/main" val="2425978706"/>
                    </a:ext>
                  </a:extLst>
                </a:gridCol>
                <a:gridCol w="3192355">
                  <a:extLst>
                    <a:ext uri="{9D8B030D-6E8A-4147-A177-3AD203B41FA5}">
                      <a16:colId xmlns:a16="http://schemas.microsoft.com/office/drawing/2014/main" val="462170736"/>
                    </a:ext>
                  </a:extLst>
                </a:gridCol>
                <a:gridCol w="3192355">
                  <a:extLst>
                    <a:ext uri="{9D8B030D-6E8A-4147-A177-3AD203B41FA5}">
                      <a16:colId xmlns:a16="http://schemas.microsoft.com/office/drawing/2014/main" val="2661620370"/>
                    </a:ext>
                  </a:extLst>
                </a:gridCol>
              </a:tblGrid>
              <a:tr h="755243">
                <a:tc>
                  <a:txBody>
                    <a:bodyPr/>
                    <a:lstStyle/>
                    <a:p>
                      <a:pPr algn="ctr"/>
                      <a:endParaRPr lang="pt-BR" sz="3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Empresa 1</a:t>
                      </a: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Empresa 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6673"/>
                  </a:ext>
                </a:extLst>
              </a:tr>
              <a:tr h="75524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Média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617845"/>
                  </a:ext>
                </a:extLst>
              </a:tr>
              <a:tr h="75524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Mediana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708067"/>
                  </a:ext>
                </a:extLst>
              </a:tr>
            </a:tbl>
          </a:graphicData>
        </a:graphic>
      </p:graphicFrame>
      <p:sp>
        <p:nvSpPr>
          <p:cNvPr id="9" name="Triângulo 8">
            <a:extLst>
              <a:ext uri="{FF2B5EF4-FFF2-40B4-BE49-F238E27FC236}">
                <a16:creationId xmlns:a16="http://schemas.microsoft.com/office/drawing/2014/main" id="{14C72AF3-9CCE-9B03-BC75-D974DBE15E8D}"/>
              </a:ext>
            </a:extLst>
          </p:cNvPr>
          <p:cNvSpPr/>
          <p:nvPr/>
        </p:nvSpPr>
        <p:spPr>
          <a:xfrm rot="5400000">
            <a:off x="10329234" y="4846447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496F454-5229-7731-DFDB-2094DEFA5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701" y="2251591"/>
            <a:ext cx="4040890" cy="508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10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DCAF195B-8D98-D834-A79D-5CA4D800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505A11C9-D04A-BD39-3076-1CA35F4F730A}"/>
              </a:ext>
            </a:extLst>
          </p:cNvPr>
          <p:cNvSpPr txBox="1"/>
          <p:nvPr/>
        </p:nvSpPr>
        <p:spPr>
          <a:xfrm>
            <a:off x="685800" y="2462315"/>
            <a:ext cx="13944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Sendo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 as 2 </a:t>
            </a:r>
            <a:r>
              <a:rPr lang="en-US" sz="3200" spc="77" dirty="0" err="1">
                <a:solidFill>
                  <a:srgbClr val="072D4D"/>
                </a:solidFill>
                <a:latin typeface="Lato"/>
              </a:rPr>
              <a:t>empresas</a:t>
            </a:r>
            <a:r>
              <a:rPr lang="en-US" sz="3200" spc="77" dirty="0">
                <a:solidFill>
                  <a:srgbClr val="072D4D"/>
                </a:solidFill>
                <a:latin typeface="Lato"/>
              </a:rPr>
              <a:t>: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78180"/>
            <a:ext cx="18288000" cy="1105955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4" name="AutoShape 4"/>
          <p:cNvSpPr/>
          <p:nvPr/>
        </p:nvSpPr>
        <p:spPr>
          <a:xfrm rot="-10800000">
            <a:off x="16791626" y="0"/>
            <a:ext cx="1115008" cy="1784135"/>
          </a:xfrm>
          <a:prstGeom prst="rect">
            <a:avLst/>
          </a:prstGeom>
          <a:solidFill>
            <a:srgbClr val="FFCE20"/>
          </a:solidFill>
        </p:spPr>
      </p:sp>
      <p:sp>
        <p:nvSpPr>
          <p:cNvPr id="5" name="TextBox 5"/>
          <p:cNvSpPr txBox="1"/>
          <p:nvPr/>
        </p:nvSpPr>
        <p:spPr>
          <a:xfrm>
            <a:off x="893646" y="801551"/>
            <a:ext cx="15285760" cy="8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8"/>
              </a:lnSpc>
            </a:pPr>
            <a:r>
              <a:rPr lang="en-US" sz="6248" dirty="0">
                <a:solidFill>
                  <a:srgbClr val="FFC331"/>
                </a:solidFill>
                <a:latin typeface="Big Shoulders Display Bold"/>
              </a:rPr>
              <a:t>MEDIDAS DE DISPERSÃO</a:t>
            </a:r>
          </a:p>
        </p:txBody>
      </p: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683F1B6F-B438-CEDC-3B6E-C356A9CE6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35153"/>
              </p:ext>
            </p:extLst>
          </p:nvPr>
        </p:nvGraphicFramePr>
        <p:xfrm>
          <a:off x="685800" y="3632938"/>
          <a:ext cx="9577065" cy="22657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92355">
                  <a:extLst>
                    <a:ext uri="{9D8B030D-6E8A-4147-A177-3AD203B41FA5}">
                      <a16:colId xmlns:a16="http://schemas.microsoft.com/office/drawing/2014/main" val="2425978706"/>
                    </a:ext>
                  </a:extLst>
                </a:gridCol>
                <a:gridCol w="3192355">
                  <a:extLst>
                    <a:ext uri="{9D8B030D-6E8A-4147-A177-3AD203B41FA5}">
                      <a16:colId xmlns:a16="http://schemas.microsoft.com/office/drawing/2014/main" val="462170736"/>
                    </a:ext>
                  </a:extLst>
                </a:gridCol>
                <a:gridCol w="3192355">
                  <a:extLst>
                    <a:ext uri="{9D8B030D-6E8A-4147-A177-3AD203B41FA5}">
                      <a16:colId xmlns:a16="http://schemas.microsoft.com/office/drawing/2014/main" val="2661620370"/>
                    </a:ext>
                  </a:extLst>
                </a:gridCol>
              </a:tblGrid>
              <a:tr h="755243">
                <a:tc>
                  <a:txBody>
                    <a:bodyPr/>
                    <a:lstStyle/>
                    <a:p>
                      <a:pPr algn="ctr"/>
                      <a:endParaRPr lang="pt-BR" sz="3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Empresa 1</a:t>
                      </a: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Empresa 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6673"/>
                  </a:ext>
                </a:extLst>
              </a:tr>
              <a:tr h="75524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Média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617845"/>
                  </a:ext>
                </a:extLst>
              </a:tr>
              <a:tr h="75524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Mediana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708067"/>
                  </a:ext>
                </a:extLst>
              </a:tr>
            </a:tbl>
          </a:graphicData>
        </a:graphic>
      </p:graphicFrame>
      <p:cxnSp>
        <p:nvCxnSpPr>
          <p:cNvPr id="8" name="Conector em Curva 7">
            <a:extLst>
              <a:ext uri="{FF2B5EF4-FFF2-40B4-BE49-F238E27FC236}">
                <a16:creationId xmlns:a16="http://schemas.microsoft.com/office/drawing/2014/main" id="{EE5DB26B-D883-9CA5-AA9A-742BA5140B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74999" y="5954314"/>
            <a:ext cx="1726604" cy="2014137"/>
          </a:xfrm>
          <a:prstGeom prst="curved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900AFFD9-3079-EBD0-1BC5-7698B5783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512" y="6201578"/>
            <a:ext cx="4644219" cy="3246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riângulo 16">
            <a:extLst>
              <a:ext uri="{FF2B5EF4-FFF2-40B4-BE49-F238E27FC236}">
                <a16:creationId xmlns:a16="http://schemas.microsoft.com/office/drawing/2014/main" id="{3AC8A5FB-9734-1164-1BB3-959BAC6CF9C4}"/>
              </a:ext>
            </a:extLst>
          </p:cNvPr>
          <p:cNvSpPr/>
          <p:nvPr/>
        </p:nvSpPr>
        <p:spPr>
          <a:xfrm rot="5400000">
            <a:off x="10329234" y="4846447"/>
            <a:ext cx="1583714" cy="34485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FAE0E9C-D8FD-0286-2411-C9F3BF326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701" y="2251591"/>
            <a:ext cx="4040890" cy="508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2246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. Prevendo o futuro com ML" id="{72440FB7-6549-9449-9D9A-B3E22151600F}" vid="{9420E741-9AA2-DA49-AF64-BFEC701FAA4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2511</TotalTime>
  <Words>1910</Words>
  <Application>Microsoft Office PowerPoint</Application>
  <PresentationFormat>Personalizar</PresentationFormat>
  <Paragraphs>576</Paragraphs>
  <Slides>54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0" baseType="lpstr">
      <vt:lpstr>Calibri</vt:lpstr>
      <vt:lpstr>Lato</vt:lpstr>
      <vt:lpstr>Big Shoulders Display Bold</vt:lpstr>
      <vt:lpstr>Cambria Math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Leal</dc:creator>
  <cp:lastModifiedBy>Lucas Leal</cp:lastModifiedBy>
  <cp:revision>6</cp:revision>
  <dcterms:created xsi:type="dcterms:W3CDTF">2022-05-12T00:40:05Z</dcterms:created>
  <dcterms:modified xsi:type="dcterms:W3CDTF">2022-07-01T01:21:13Z</dcterms:modified>
  <dc:identifier>DAExEKVsRbk</dc:identifier>
</cp:coreProperties>
</file>